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8" roundtripDataSignature="AMtx7mhkXVr/IhfSMT7JFx6EnR8lQL+1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16" Type="http://schemas.openxmlformats.org/officeDocument/2006/relationships/slide" Target="slides/slide12.xml"/><Relationship Id="rId38" Type="http://customschemas.google.com/relationships/presentationmetadata" Target="meta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Slide 1: </a:t>
            </a:r>
            <a:endParaRPr/>
          </a:p>
        </p:txBody>
      </p:sp>
      <p:sp>
        <p:nvSpPr>
          <p:cNvPr id="44" name="Google Shape;4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1" marL="457200" rtl="0" algn="l">
              <a:lnSpc>
                <a:spcPct val="100000"/>
              </a:lnSpc>
              <a:spcBef>
                <a:spcPts val="0"/>
              </a:spcBef>
              <a:spcAft>
                <a:spcPts val="0"/>
              </a:spcAft>
              <a:buSzPts val="1400"/>
              <a:buNone/>
            </a:pPr>
            <a:r>
              <a:rPr lang="en"/>
              <a:t>Slide 11: Glenn (30’)</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7e9fa32158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7e9fa32158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rPr lang="en"/>
              <a:t>Slide 5: Kai</a:t>
            </a:r>
            <a:endParaRPr/>
          </a:p>
          <a:p>
            <a:pPr indent="0" lvl="0" marL="158750" rtl="0" algn="l">
              <a:lnSpc>
                <a:spcPct val="100000"/>
              </a:lnSpc>
              <a:spcBef>
                <a:spcPts val="0"/>
              </a:spcBef>
              <a:spcAft>
                <a:spcPts val="0"/>
              </a:spcAft>
              <a:buSzPts val="1100"/>
              <a:buFont typeface="Avenir"/>
              <a:buNone/>
            </a:pPr>
            <a:br>
              <a:rPr b="0" i="0" lang="en" sz="1800" u="none" strike="noStrike">
                <a:solidFill>
                  <a:srgbClr val="000000"/>
                </a:solidFill>
                <a:latin typeface="Avenir"/>
                <a:ea typeface="Avenir"/>
                <a:cs typeface="Avenir"/>
                <a:sym typeface="Avenir"/>
              </a:rPr>
            </a:br>
            <a:r>
              <a:rPr b="0" i="0" lang="en" sz="1800" u="none" strike="noStrike">
                <a:solidFill>
                  <a:srgbClr val="000000"/>
                </a:solidFill>
                <a:latin typeface="Avenir"/>
                <a:ea typeface="Avenir"/>
                <a:cs typeface="Avenir"/>
                <a:sym typeface="Avenir"/>
              </a:rPr>
              <a:t>Western scientific worldview</a:t>
            </a:r>
            <a:endParaRPr b="0" i="0" u="none" strike="noStrike">
              <a:solidFill>
                <a:srgbClr val="000000"/>
              </a:solidFill>
            </a:endParaRPr>
          </a:p>
          <a:p>
            <a:pPr indent="0" lvl="0" marL="158750" rtl="0" algn="l">
              <a:lnSpc>
                <a:spcPct val="100000"/>
              </a:lnSpc>
              <a:spcBef>
                <a:spcPts val="0"/>
              </a:spcBef>
              <a:spcAft>
                <a:spcPts val="0"/>
              </a:spcAft>
              <a:buSzPts val="1100"/>
              <a:buFont typeface="Calibri"/>
              <a:buNone/>
            </a:pPr>
            <a:r>
              <a:rPr b="0" i="0" lang="en" sz="1800" u="none" strike="noStrike">
                <a:solidFill>
                  <a:srgbClr val="000000"/>
                </a:solidFill>
                <a:latin typeface="Calibri"/>
                <a:ea typeface="Calibri"/>
                <a:cs typeface="Calibri"/>
                <a:sym typeface="Calibri"/>
              </a:rPr>
              <a:t>From the futures studies perspective, the future is unpredictable it is not predetermined - it does not yet exist.</a:t>
            </a:r>
            <a:endParaRPr b="0" i="0" u="none" strike="noStrike">
              <a:solidFill>
                <a:srgbClr val="000000"/>
              </a:solidFill>
            </a:endParaRPr>
          </a:p>
          <a:p>
            <a:pPr indent="0" lvl="0" marL="158750" rtl="0" algn="l">
              <a:lnSpc>
                <a:spcPct val="100000"/>
              </a:lnSpc>
              <a:spcBef>
                <a:spcPts val="0"/>
              </a:spcBef>
              <a:spcAft>
                <a:spcPts val="0"/>
              </a:spcAft>
              <a:buSzPts val="1100"/>
              <a:buFont typeface="Calibri"/>
              <a:buNone/>
            </a:pPr>
            <a:r>
              <a:rPr b="0" i="0" lang="en" sz="1800" u="none" strike="noStrike">
                <a:solidFill>
                  <a:srgbClr val="000000"/>
                </a:solidFill>
                <a:latin typeface="Calibri"/>
                <a:ea typeface="Calibri"/>
                <a:cs typeface="Calibri"/>
                <a:sym typeface="Calibri"/>
              </a:rPr>
              <a:t>(Scientific worldview) . E.g. Covid and its impact on people, organizations and entire societies. </a:t>
            </a:r>
            <a:endParaRPr b="0" i="0" u="none" strike="noStrike">
              <a:solidFill>
                <a:srgbClr val="000000"/>
              </a:solidFill>
            </a:endParaRPr>
          </a:p>
          <a:p>
            <a:pPr indent="0" lvl="0" marL="158750" rtl="0" algn="l">
              <a:lnSpc>
                <a:spcPct val="100000"/>
              </a:lnSpc>
              <a:spcBef>
                <a:spcPts val="0"/>
              </a:spcBef>
              <a:spcAft>
                <a:spcPts val="0"/>
              </a:spcAft>
              <a:buSzPts val="1100"/>
              <a:buFont typeface="Arial"/>
              <a:buNone/>
            </a:pPr>
            <a:br>
              <a:rPr lang="en"/>
            </a:br>
            <a:r>
              <a:rPr b="0" i="0" lang="en" sz="1800" u="none" strike="noStrike">
                <a:solidFill>
                  <a:srgbClr val="000000"/>
                </a:solidFill>
                <a:latin typeface="Calibri"/>
                <a:ea typeface="Calibri"/>
                <a:cs typeface="Calibri"/>
                <a:sym typeface="Calibri"/>
              </a:rPr>
              <a:t>we can create images, visions, perceptions, and scenarios of future events — we can imagine alternative futures and we can consider which of the different options are possible, probable, desirable, or undesirable.</a:t>
            </a:r>
            <a:endParaRPr b="0" i="0" u="none" strike="noStrike">
              <a:solidFill>
                <a:srgbClr val="000000"/>
              </a:solidFill>
            </a:endParaRPr>
          </a:p>
          <a:p>
            <a:pPr indent="0" lvl="0" marL="0" rtl="0" algn="l">
              <a:lnSpc>
                <a:spcPct val="100000"/>
              </a:lnSpc>
              <a:spcBef>
                <a:spcPts val="0"/>
              </a:spcBef>
              <a:spcAft>
                <a:spcPts val="0"/>
              </a:spcAft>
              <a:buSzPts val="1100"/>
              <a:buFont typeface="Arial"/>
              <a:buNone/>
            </a:pPr>
            <a:r>
              <a:t/>
            </a:r>
            <a:endParaRPr b="0" i="0" u="none" strike="noStrike">
              <a:solidFill>
                <a:srgbClr val="000000"/>
              </a:solidFill>
            </a:endParaRPr>
          </a:p>
          <a:p>
            <a:pPr indent="0" lvl="0" marL="158750" rtl="0" algn="l">
              <a:lnSpc>
                <a:spcPct val="100000"/>
              </a:lnSpc>
              <a:spcBef>
                <a:spcPts val="0"/>
              </a:spcBef>
              <a:spcAft>
                <a:spcPts val="0"/>
              </a:spcAft>
              <a:buSzPts val="1100"/>
              <a:buFont typeface="Arial"/>
              <a:buNone/>
            </a:pPr>
            <a:br>
              <a:rPr lang="en"/>
            </a:br>
            <a:r>
              <a:rPr b="0" i="0" lang="en" sz="1800" u="none" strike="noStrike">
                <a:solidFill>
                  <a:srgbClr val="000000"/>
                </a:solidFill>
                <a:latin typeface="Calibri"/>
                <a:ea typeface="Calibri"/>
                <a:cs typeface="Calibri"/>
                <a:sym typeface="Calibri"/>
              </a:rPr>
              <a:t>It is important to note that we can influence the future with our own decisions and actions or non –action – e.g. </a:t>
            </a:r>
            <a:r>
              <a:rPr lang="en" sz="1800">
                <a:latin typeface="Calibri"/>
                <a:ea typeface="Calibri"/>
                <a:cs typeface="Calibri"/>
                <a:sym typeface="Calibri"/>
              </a:rPr>
              <a:t>w</a:t>
            </a:r>
            <a:r>
              <a:rPr b="0" i="0" lang="en" sz="1800" u="none" strike="noStrike">
                <a:solidFill>
                  <a:srgbClr val="000000"/>
                </a:solidFill>
                <a:latin typeface="Calibri"/>
                <a:ea typeface="Calibri"/>
                <a:cs typeface="Calibri"/>
                <a:sym typeface="Calibri"/>
              </a:rPr>
              <a:t>e should not continue our consumption habits as business as usual – if we wish to avoid sevier ecological difficulties. </a:t>
            </a:r>
            <a:endParaRPr b="0" i="0" u="none" strike="noStrike">
              <a:solidFill>
                <a:srgbClr val="000000"/>
              </a:solidFill>
            </a:endParaRPr>
          </a:p>
          <a:p>
            <a:pPr indent="0" lvl="0" marL="158750" rtl="0" algn="l">
              <a:lnSpc>
                <a:spcPct val="100000"/>
              </a:lnSpc>
              <a:spcBef>
                <a:spcPts val="0"/>
              </a:spcBef>
              <a:spcAft>
                <a:spcPts val="0"/>
              </a:spcAft>
              <a:buSzPts val="1100"/>
              <a:buFont typeface="Calibri"/>
              <a:buNone/>
            </a:pPr>
            <a:r>
              <a:rPr b="0" i="0" lang="en" sz="1800" u="none" strike="noStrike">
                <a:solidFill>
                  <a:srgbClr val="000000"/>
                </a:solidFill>
                <a:latin typeface="Calibri"/>
                <a:ea typeface="Calibri"/>
                <a:cs typeface="Calibri"/>
                <a:sym typeface="Calibri"/>
              </a:rPr>
              <a:t>We are involved in making the future at all times - often unconsciously.</a:t>
            </a:r>
            <a:endParaRPr b="0" i="0" u="none" strike="noStrike">
              <a:solidFill>
                <a:srgbClr val="000000"/>
              </a:solidFill>
            </a:endParaRPr>
          </a:p>
          <a:p>
            <a:pPr indent="0" lvl="0" marL="158750" rtl="0" algn="l">
              <a:lnSpc>
                <a:spcPct val="100000"/>
              </a:lnSpc>
              <a:spcBef>
                <a:spcPts val="0"/>
              </a:spcBef>
              <a:spcAft>
                <a:spcPts val="0"/>
              </a:spcAft>
              <a:buSzPts val="1100"/>
              <a:buFont typeface="Arial"/>
              <a:buNone/>
            </a:pPr>
            <a:br>
              <a:rPr lang="en"/>
            </a:br>
            <a:r>
              <a:rPr b="0" i="0" lang="en" sz="1800" u="none" strike="noStrike">
                <a:solidFill>
                  <a:srgbClr val="000000"/>
                </a:solidFill>
                <a:latin typeface="Calibri"/>
                <a:ea typeface="Calibri"/>
                <a:cs typeface="Calibri"/>
                <a:sym typeface="Calibri"/>
              </a:rPr>
              <a:t>When possible futures are imagined and discussed, we need to stay open to different ideas. Futures thnking also involves value discussion – e.g. whose preferble (my.., my country.., other species...). </a:t>
            </a:r>
            <a:endParaRPr b="0" i="0" u="none" strike="noStrike">
              <a:solidFill>
                <a:srgbClr val="000000"/>
              </a:solidFill>
            </a:endParaRPr>
          </a:p>
          <a:p>
            <a:pPr indent="0" lvl="0" marL="158750" rtl="0" algn="l">
              <a:lnSpc>
                <a:spcPct val="100000"/>
              </a:lnSpc>
              <a:spcBef>
                <a:spcPts val="0"/>
              </a:spcBef>
              <a:spcAft>
                <a:spcPts val="0"/>
              </a:spcAft>
              <a:buSzPts val="1100"/>
              <a:buFont typeface="Arial"/>
              <a:buNone/>
            </a:pPr>
            <a:br>
              <a:rPr lang="en"/>
            </a:br>
            <a:br>
              <a:rPr lang="en"/>
            </a:br>
            <a:br>
              <a:rPr lang="en"/>
            </a:b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libri"/>
              <a:buNone/>
            </a:pPr>
            <a:r>
              <a:rPr lang="en" sz="1100">
                <a:solidFill>
                  <a:schemeClr val="dk1"/>
                </a:solidFill>
                <a:latin typeface="Calibri"/>
                <a:ea typeface="Calibri"/>
                <a:cs typeface="Calibri"/>
                <a:sym typeface="Calibri"/>
              </a:rPr>
              <a:t>Slide 6: Kai</a:t>
            </a:r>
            <a:endParaRPr/>
          </a:p>
          <a:p>
            <a:pPr indent="0" lvl="0" marL="0" rtl="0" algn="l">
              <a:lnSpc>
                <a:spcPct val="100000"/>
              </a:lnSpc>
              <a:spcBef>
                <a:spcPts val="0"/>
              </a:spcBef>
              <a:spcAft>
                <a:spcPts val="0"/>
              </a:spcAft>
              <a:buSzPts val="1400"/>
              <a:buNone/>
            </a:pPr>
            <a:r>
              <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 sz="1100">
                <a:solidFill>
                  <a:schemeClr val="dk1"/>
                </a:solidFill>
                <a:latin typeface="Calibri"/>
                <a:ea typeface="Calibri"/>
                <a:cs typeface="Calibri"/>
                <a:sym typeface="Calibri"/>
              </a:rPr>
              <a:t>Futures images we create are framed by our understanding the world – the scientific and the cultural – even they can include imaginary – not possible yet elements. Still they are limited to our imagination – which can be very powerfull (Verne imagined in 1800 – visit moon – submarine – when those things were </a:t>
            </a:r>
            <a:r>
              <a:rPr lang="en">
                <a:solidFill>
                  <a:schemeClr val="dk1"/>
                </a:solidFill>
                <a:latin typeface="Calibri"/>
                <a:ea typeface="Calibri"/>
                <a:cs typeface="Calibri"/>
                <a:sym typeface="Calibri"/>
              </a:rPr>
              <a:t>technically</a:t>
            </a:r>
            <a:r>
              <a:rPr lang="en" sz="1100">
                <a:solidFill>
                  <a:schemeClr val="dk1"/>
                </a:solidFill>
                <a:latin typeface="Calibri"/>
                <a:ea typeface="Calibri"/>
                <a:cs typeface="Calibri"/>
                <a:sym typeface="Calibri"/>
              </a:rPr>
              <a:t> totally impossible.</a:t>
            </a:r>
            <a:endParaRPr/>
          </a:p>
          <a:p>
            <a:pPr indent="0" lvl="0" marL="0" rtl="0" algn="l">
              <a:lnSpc>
                <a:spcPct val="100000"/>
              </a:lnSpc>
              <a:spcBef>
                <a:spcPts val="0"/>
              </a:spcBef>
              <a:spcAft>
                <a:spcPts val="0"/>
              </a:spcAft>
              <a:buSzPts val="1400"/>
              <a:buNone/>
            </a:pPr>
            <a:r>
              <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a:latin typeface="Avenir"/>
                <a:ea typeface="Avenir"/>
                <a:cs typeface="Avenir"/>
                <a:sym typeface="Avenir"/>
              </a:rPr>
              <a:t>Slide 7: Kai</a:t>
            </a:r>
            <a:endParaRPr/>
          </a:p>
          <a:p>
            <a:pPr indent="0" lvl="0" marL="0" marR="0" rtl="0" algn="l">
              <a:lnSpc>
                <a:spcPct val="100000"/>
              </a:lnSpc>
              <a:spcBef>
                <a:spcPts val="0"/>
              </a:spcBef>
              <a:spcAft>
                <a:spcPts val="0"/>
              </a:spcAft>
              <a:buClr>
                <a:srgbClr val="000000"/>
              </a:buClr>
              <a:buSzPts val="1100"/>
              <a:buFont typeface="Arial"/>
              <a:buNone/>
            </a:pPr>
            <a:r>
              <a:t/>
            </a:r>
            <a:endParaRPr>
              <a:latin typeface="Avenir"/>
              <a:ea typeface="Avenir"/>
              <a:cs typeface="Avenir"/>
              <a:sym typeface="Avenir"/>
            </a:endParaRPr>
          </a:p>
          <a:p>
            <a:pPr indent="0" lvl="0" marL="0" marR="0" rtl="0" algn="l">
              <a:lnSpc>
                <a:spcPct val="100000"/>
              </a:lnSpc>
              <a:spcBef>
                <a:spcPts val="0"/>
              </a:spcBef>
              <a:spcAft>
                <a:spcPts val="0"/>
              </a:spcAft>
              <a:buClr>
                <a:srgbClr val="000000"/>
              </a:buClr>
              <a:buSzPts val="1100"/>
              <a:buFont typeface="Arial"/>
              <a:buNone/>
            </a:pPr>
            <a:r>
              <a:rPr lang="en">
                <a:latin typeface="Avenir"/>
                <a:ea typeface="Avenir"/>
                <a:cs typeface="Avenir"/>
                <a:sym typeface="Avenir"/>
              </a:rPr>
              <a:t>The Futures cone is one way to “structure” futures and contemplate the probability of our images of alternative futures.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a:t>Slide 8: Kai</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One tool in foresight is mapping and identifying of the driving forces which are the drivers of changes in our operational environment -</a:t>
            </a:r>
            <a:endParaRPr/>
          </a:p>
          <a:p>
            <a:pPr indent="0" lvl="0" marL="0" rtl="0" algn="l">
              <a:lnSpc>
                <a:spcPct val="100000"/>
              </a:lnSpc>
              <a:spcBef>
                <a:spcPts val="0"/>
              </a:spcBef>
              <a:spcAft>
                <a:spcPts val="0"/>
              </a:spcAft>
              <a:buSzPts val="1400"/>
              <a:buNone/>
            </a:pPr>
            <a:r>
              <a:rPr lang="en"/>
              <a:t>Which have the most impact and how they are influencing the future?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1" marL="457200" rtl="0" algn="l">
              <a:lnSpc>
                <a:spcPct val="100000"/>
              </a:lnSpc>
              <a:spcBef>
                <a:spcPts val="0"/>
              </a:spcBef>
              <a:spcAft>
                <a:spcPts val="0"/>
              </a:spcAft>
              <a:buSzPts val="1400"/>
              <a:buNone/>
            </a:pPr>
            <a:r>
              <a:rPr lang="en"/>
              <a:t>Slide 9: Kai</a:t>
            </a:r>
            <a:endParaRPr/>
          </a:p>
          <a:p>
            <a:pPr indent="0" lvl="1" marL="457200" rtl="0" algn="l">
              <a:lnSpc>
                <a:spcPct val="100000"/>
              </a:lnSpc>
              <a:spcBef>
                <a:spcPts val="0"/>
              </a:spcBef>
              <a:spcAft>
                <a:spcPts val="0"/>
              </a:spcAft>
              <a:buSzPts val="1400"/>
              <a:buNone/>
            </a:pPr>
            <a:r>
              <a:t/>
            </a:r>
            <a:endParaRPr/>
          </a:p>
          <a:p>
            <a:pPr indent="0" lvl="0" marL="158750" rtl="0" algn="l">
              <a:lnSpc>
                <a:spcPct val="100000"/>
              </a:lnSpc>
              <a:spcBef>
                <a:spcPts val="0"/>
              </a:spcBef>
              <a:spcAft>
                <a:spcPts val="0"/>
              </a:spcAft>
              <a:buSzPts val="1100"/>
              <a:buFont typeface="Avenir"/>
              <a:buNone/>
            </a:pPr>
            <a:r>
              <a:rPr b="1" i="0" lang="en" sz="1800" u="none" strike="noStrike">
                <a:solidFill>
                  <a:srgbClr val="284681"/>
                </a:solidFill>
                <a:latin typeface="Avenir"/>
                <a:ea typeface="Avenir"/>
                <a:cs typeface="Avenir"/>
                <a:sym typeface="Avenir"/>
              </a:rPr>
              <a:t>Megatrends: For example</a:t>
            </a:r>
            <a:endParaRPr b="0" i="0" sz="1800" u="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Font typeface="Arial"/>
              <a:buChar char="•"/>
            </a:pPr>
            <a:r>
              <a:rPr b="0" i="0" lang="en" sz="1800" u="none" strike="noStrike">
                <a:solidFill>
                  <a:srgbClr val="000000"/>
                </a:solidFill>
                <a:latin typeface="Avenir"/>
                <a:ea typeface="Avenir"/>
                <a:cs typeface="Avenir"/>
                <a:sym typeface="Avenir"/>
              </a:rPr>
              <a:t>Climate change, biodiversity loss and limited natural resources -&gt; </a:t>
            </a:r>
            <a:r>
              <a:rPr b="0" i="0" lang="en" sz="1800" u="none" strike="noStrike">
                <a:solidFill>
                  <a:srgbClr val="284681"/>
                </a:solidFill>
                <a:latin typeface="Avenir"/>
                <a:ea typeface="Avenir"/>
                <a:cs typeface="Avenir"/>
                <a:sym typeface="Avenir"/>
              </a:rPr>
              <a:t>materials, touring and travel</a:t>
            </a:r>
            <a:endParaRPr b="0" i="0" sz="1800" u="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Font typeface="Arial"/>
              <a:buChar char="•"/>
            </a:pPr>
            <a:r>
              <a:rPr b="0" i="0" lang="en" sz="1800" u="none" strike="noStrike">
                <a:solidFill>
                  <a:srgbClr val="000000"/>
                </a:solidFill>
                <a:latin typeface="Avenir"/>
                <a:ea typeface="Avenir"/>
                <a:cs typeface="Avenir"/>
                <a:sym typeface="Avenir"/>
              </a:rPr>
              <a:t>Technological development: digitalisation, automatication, robots, artificial intelligence</a:t>
            </a:r>
            <a:endParaRPr b="0" i="0" sz="1800" u="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Font typeface="Arial"/>
              <a:buChar char="•"/>
            </a:pPr>
            <a:r>
              <a:rPr b="0" i="0" lang="en" sz="1800" u="none" strike="noStrike">
                <a:solidFill>
                  <a:srgbClr val="000000"/>
                </a:solidFill>
                <a:latin typeface="Avenir"/>
                <a:ea typeface="Avenir"/>
                <a:cs typeface="Avenir"/>
                <a:sym typeface="Avenir"/>
              </a:rPr>
              <a:t>-&gt;</a:t>
            </a:r>
            <a:r>
              <a:rPr b="0" i="0" lang="en" sz="1800" u="none" strike="noStrike">
                <a:solidFill>
                  <a:srgbClr val="284681"/>
                </a:solidFill>
                <a:latin typeface="Avenir"/>
                <a:ea typeface="Avenir"/>
                <a:cs typeface="Avenir"/>
                <a:sym typeface="Avenir"/>
              </a:rPr>
              <a:t> recording, distribution, pedagogies</a:t>
            </a:r>
            <a:endParaRPr b="0" i="0" sz="1800" u="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Font typeface="Arial"/>
              <a:buChar char="•"/>
            </a:pPr>
            <a:r>
              <a:rPr b="0" i="0" lang="en" sz="1800" u="none" strike="noStrike">
                <a:solidFill>
                  <a:srgbClr val="000000"/>
                </a:solidFill>
                <a:latin typeface="Avenir"/>
                <a:ea typeface="Avenir"/>
                <a:cs typeface="Avenir"/>
                <a:sym typeface="Avenir"/>
              </a:rPr>
              <a:t>Globalisation and interdependence</a:t>
            </a:r>
            <a:endParaRPr b="0" i="0" sz="1800" u="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Font typeface="Arial"/>
              <a:buChar char="•"/>
            </a:pPr>
            <a:r>
              <a:rPr b="0" i="0" lang="en" sz="1800" u="none" strike="noStrike">
                <a:solidFill>
                  <a:srgbClr val="000000"/>
                </a:solidFill>
                <a:latin typeface="Avenir"/>
                <a:ea typeface="Avenir"/>
                <a:cs typeface="Avenir"/>
                <a:sym typeface="Avenir"/>
              </a:rPr>
              <a:t>-&gt; </a:t>
            </a:r>
            <a:r>
              <a:rPr b="0" i="0" lang="en" sz="1800" u="none" strike="noStrike">
                <a:solidFill>
                  <a:srgbClr val="284681"/>
                </a:solidFill>
                <a:latin typeface="Avenir"/>
                <a:ea typeface="Avenir"/>
                <a:cs typeface="Avenir"/>
                <a:sym typeface="Avenir"/>
              </a:rPr>
              <a:t>cultural influences, networks</a:t>
            </a:r>
            <a:endParaRPr b="0" i="0" sz="1800" u="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Font typeface="Arial"/>
              <a:buChar char="•"/>
            </a:pPr>
            <a:r>
              <a:rPr b="0" i="0" lang="en" sz="1800" u="none" strike="noStrike">
                <a:solidFill>
                  <a:srgbClr val="000000"/>
                </a:solidFill>
                <a:latin typeface="Avenir"/>
                <a:ea typeface="Avenir"/>
                <a:cs typeface="Avenir"/>
                <a:sym typeface="Avenir"/>
              </a:rPr>
              <a:t>Population growth, aging of population particularly in western societies -&gt; </a:t>
            </a:r>
            <a:r>
              <a:rPr b="0" i="0" lang="en" sz="1800" u="none" strike="noStrike">
                <a:solidFill>
                  <a:srgbClr val="284681"/>
                </a:solidFill>
                <a:latin typeface="Avenir"/>
                <a:ea typeface="Avenir"/>
                <a:cs typeface="Avenir"/>
                <a:sym typeface="Avenir"/>
              </a:rPr>
              <a:t>audiences, amateur artists</a:t>
            </a:r>
            <a:endParaRPr b="0" i="0" sz="1800" u="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Font typeface="Arial"/>
              <a:buChar char="•"/>
            </a:pPr>
            <a:r>
              <a:rPr b="0" i="0" lang="en" sz="1800" u="none" strike="noStrike">
                <a:solidFill>
                  <a:srgbClr val="000000"/>
                </a:solidFill>
                <a:latin typeface="Avenir"/>
                <a:ea typeface="Avenir"/>
                <a:cs typeface="Avenir"/>
                <a:sym typeface="Avenir"/>
              </a:rPr>
              <a:t>Urbanisation -&gt; </a:t>
            </a:r>
            <a:r>
              <a:rPr b="0" i="0" lang="en" sz="1800" u="none" strike="noStrike">
                <a:solidFill>
                  <a:srgbClr val="284681"/>
                </a:solidFill>
                <a:latin typeface="Avenir"/>
                <a:ea typeface="Avenir"/>
                <a:cs typeface="Avenir"/>
                <a:sym typeface="Avenir"/>
              </a:rPr>
              <a:t>accessibility in rural areas</a:t>
            </a:r>
            <a:endParaRPr/>
          </a:p>
          <a:p>
            <a:pPr indent="0" lvl="1" marL="457200" rtl="0" algn="l">
              <a:lnSpc>
                <a:spcPct val="100000"/>
              </a:lnSpc>
              <a:spcBef>
                <a:spcPts val="0"/>
              </a:spcBef>
              <a:spcAft>
                <a:spcPts val="0"/>
              </a:spcAft>
              <a:buSzPts val="1400"/>
              <a:buNone/>
            </a:pPr>
            <a:r>
              <a:t/>
            </a:r>
            <a:endParaRPr/>
          </a:p>
          <a:p>
            <a:pPr indent="0" lvl="0" marL="158750" rtl="0" algn="l">
              <a:lnSpc>
                <a:spcPct val="100000"/>
              </a:lnSpc>
              <a:spcBef>
                <a:spcPts val="0"/>
              </a:spcBef>
              <a:spcAft>
                <a:spcPts val="0"/>
              </a:spcAft>
              <a:buSzPts val="1100"/>
              <a:buFont typeface="Calibri"/>
              <a:buNone/>
            </a:pPr>
            <a:r>
              <a:rPr b="1" i="0" lang="en" sz="1800" u="none" strike="noStrike">
                <a:solidFill>
                  <a:srgbClr val="000000"/>
                </a:solidFill>
                <a:latin typeface="Calibri"/>
                <a:ea typeface="Calibri"/>
                <a:cs typeface="Calibri"/>
                <a:sym typeface="Calibri"/>
              </a:rPr>
              <a:t>Trends</a:t>
            </a:r>
            <a:endParaRPr/>
          </a:p>
          <a:p>
            <a:pPr indent="0" lvl="0" marL="158750" rtl="0" algn="l">
              <a:lnSpc>
                <a:spcPct val="100000"/>
              </a:lnSpc>
              <a:spcBef>
                <a:spcPts val="0"/>
              </a:spcBef>
              <a:spcAft>
                <a:spcPts val="0"/>
              </a:spcAft>
              <a:buSzPts val="1100"/>
              <a:buFont typeface="Calibri"/>
              <a:buNone/>
            </a:pPr>
            <a:r>
              <a:rPr b="0" i="0" lang="en" sz="1800" u="none" strike="noStrike">
                <a:solidFill>
                  <a:srgbClr val="000000"/>
                </a:solidFill>
                <a:latin typeface="Calibri"/>
                <a:ea typeface="Calibri"/>
                <a:cs typeface="Calibri"/>
                <a:sym typeface="Calibri"/>
              </a:rPr>
              <a:t>The impacts of a trend are not as strong and inevitable as megatrends they can influence a shorter period of time</a:t>
            </a:r>
            <a:endParaRPr b="0" i="0" u="none" strike="noStrike">
              <a:solidFill>
                <a:srgbClr val="000000"/>
              </a:solidFill>
            </a:endParaRPr>
          </a:p>
          <a:p>
            <a:pPr indent="0" lvl="0" marL="158750" rtl="0" algn="l">
              <a:lnSpc>
                <a:spcPct val="100000"/>
              </a:lnSpc>
              <a:spcBef>
                <a:spcPts val="0"/>
              </a:spcBef>
              <a:spcAft>
                <a:spcPts val="0"/>
              </a:spcAft>
              <a:buSzPts val="1100"/>
              <a:buFont typeface="Calibri"/>
              <a:buNone/>
            </a:pPr>
            <a:r>
              <a:rPr b="0" i="0" lang="en" sz="1800" u="none" strike="noStrike">
                <a:solidFill>
                  <a:srgbClr val="000000"/>
                </a:solidFill>
                <a:latin typeface="Calibri"/>
                <a:ea typeface="Calibri"/>
                <a:cs typeface="Calibri"/>
                <a:sym typeface="Calibri"/>
              </a:rPr>
              <a:t>Some trends can be amplified and transformed into megatrends</a:t>
            </a:r>
            <a:endParaRPr/>
          </a:p>
          <a:p>
            <a:pPr indent="0" lvl="0" marL="158750" rtl="0" algn="l">
              <a:lnSpc>
                <a:spcPct val="100000"/>
              </a:lnSpc>
              <a:spcBef>
                <a:spcPts val="0"/>
              </a:spcBef>
              <a:spcAft>
                <a:spcPts val="0"/>
              </a:spcAft>
              <a:buSzPts val="1100"/>
              <a:buFont typeface="Avenir"/>
              <a:buNone/>
            </a:pPr>
            <a:r>
              <a:rPr b="0" i="0" lang="en" sz="1800" u="none" strike="noStrike">
                <a:solidFill>
                  <a:srgbClr val="000000"/>
                </a:solidFill>
                <a:latin typeface="Avenir"/>
                <a:ea typeface="Avenir"/>
                <a:cs typeface="Avenir"/>
                <a:sym typeface="Avenir"/>
              </a:rPr>
              <a:t>e.g. local food / fashion…, land traveling</a:t>
            </a:r>
            <a:endParaRPr b="0" i="0" u="none" strike="noStrike">
              <a:solidFill>
                <a:srgbClr val="000000"/>
              </a:solidFill>
            </a:endParaRPr>
          </a:p>
          <a:p>
            <a:pPr indent="0" lvl="0" marL="158750" rtl="0" algn="l">
              <a:lnSpc>
                <a:spcPct val="100000"/>
              </a:lnSpc>
              <a:spcBef>
                <a:spcPts val="0"/>
              </a:spcBef>
              <a:spcAft>
                <a:spcPts val="0"/>
              </a:spcAft>
              <a:buSzPts val="1100"/>
              <a:buFont typeface="Avenir"/>
              <a:buNone/>
            </a:pPr>
            <a:r>
              <a:rPr b="0" i="0" lang="en" sz="1800" u="none" strike="noStrike">
                <a:solidFill>
                  <a:srgbClr val="284681"/>
                </a:solidFill>
                <a:latin typeface="Avenir"/>
                <a:ea typeface="Avenir"/>
                <a:cs typeface="Avenir"/>
                <a:sym typeface="Avenir"/>
              </a:rPr>
              <a:t>-&gt; e.g. shared ownership, artists as activists</a:t>
            </a:r>
            <a:endParaRPr b="0" i="0" u="none" strike="noStrike">
              <a:solidFill>
                <a:srgbClr val="000000"/>
              </a:solidFill>
            </a:endParaRPr>
          </a:p>
          <a:p>
            <a:pPr indent="0" lvl="0" marL="158750" rtl="0" algn="l">
              <a:lnSpc>
                <a:spcPct val="100000"/>
              </a:lnSpc>
              <a:spcBef>
                <a:spcPts val="0"/>
              </a:spcBef>
              <a:spcAft>
                <a:spcPts val="0"/>
              </a:spcAft>
              <a:buSzPts val="1100"/>
              <a:buFont typeface="Arial"/>
              <a:buNone/>
            </a:pPr>
            <a:br>
              <a:rPr b="0" i="0" lang="en" u="none" strike="noStrike">
                <a:solidFill>
                  <a:srgbClr val="000000"/>
                </a:solidFill>
              </a:rPr>
            </a:br>
            <a:r>
              <a:rPr b="1" i="0" lang="en" sz="1800" u="none" strike="noStrike">
                <a:solidFill>
                  <a:srgbClr val="000000"/>
                </a:solidFill>
                <a:latin typeface="Avenir"/>
                <a:ea typeface="Avenir"/>
                <a:cs typeface="Avenir"/>
                <a:sym typeface="Avenir"/>
              </a:rPr>
              <a:t>Counter trends – opposing existing (mega)trends</a:t>
            </a:r>
            <a:br>
              <a:rPr b="0" i="0" lang="en" u="none" strike="noStrike">
                <a:solidFill>
                  <a:srgbClr val="000000"/>
                </a:solidFill>
              </a:rPr>
            </a:br>
            <a:r>
              <a:rPr b="0" i="0" lang="en" sz="1800" u="none" strike="noStrike">
                <a:solidFill>
                  <a:srgbClr val="000000"/>
                </a:solidFill>
                <a:latin typeface="Avenir"/>
                <a:ea typeface="Avenir"/>
                <a:cs typeface="Avenir"/>
                <a:sym typeface="Avenir"/>
              </a:rPr>
              <a:t>e.g. slow food / life / university  </a:t>
            </a:r>
            <a:endParaRPr b="0" i="0" u="none" strike="noStrike">
              <a:solidFill>
                <a:srgbClr val="000000"/>
              </a:solidFill>
            </a:endParaRPr>
          </a:p>
          <a:p>
            <a:pPr indent="0" lvl="0" marL="158750" rtl="0" algn="l">
              <a:lnSpc>
                <a:spcPct val="100000"/>
              </a:lnSpc>
              <a:spcBef>
                <a:spcPts val="0"/>
              </a:spcBef>
              <a:spcAft>
                <a:spcPts val="0"/>
              </a:spcAft>
              <a:buSzPts val="1100"/>
              <a:buFont typeface="Arial"/>
              <a:buNone/>
            </a:pPr>
            <a:br>
              <a:rPr lang="en"/>
            </a:br>
            <a:br>
              <a:rPr lang="en"/>
            </a:br>
            <a:endParaRPr b="0" i="0" u="none" strike="noStrike">
              <a:solidFill>
                <a:srgbClr val="000000"/>
              </a:solidFill>
            </a:endParaRPr>
          </a:p>
          <a:p>
            <a:pPr indent="0" lvl="0" marL="158750" rtl="0" algn="l">
              <a:lnSpc>
                <a:spcPct val="100000"/>
              </a:lnSpc>
              <a:spcBef>
                <a:spcPts val="0"/>
              </a:spcBef>
              <a:spcAft>
                <a:spcPts val="0"/>
              </a:spcAft>
              <a:buSzPts val="1100"/>
              <a:buFont typeface="Arial"/>
              <a:buNone/>
            </a:pPr>
            <a:br>
              <a:rPr b="0" i="0" lang="en" u="none" strike="noStrike">
                <a:solidFill>
                  <a:srgbClr val="000000"/>
                </a:solidFill>
              </a:rPr>
            </a:br>
            <a:br>
              <a:rPr lang="en"/>
            </a:b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7e9fa321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7e9fa321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sz="1100">
                <a:latin typeface="Avenir"/>
                <a:ea typeface="Avenir"/>
                <a:cs typeface="Avenir"/>
                <a:sym typeface="Avenir"/>
              </a:rPr>
              <a:t>Slide 10: Kai</a:t>
            </a:r>
            <a:endParaRPr/>
          </a:p>
          <a:p>
            <a:pPr indent="0" lvl="0" marL="0" marR="0" rtl="0" algn="l">
              <a:lnSpc>
                <a:spcPct val="100000"/>
              </a:lnSpc>
              <a:spcBef>
                <a:spcPts val="0"/>
              </a:spcBef>
              <a:spcAft>
                <a:spcPts val="0"/>
              </a:spcAft>
              <a:buClr>
                <a:srgbClr val="000000"/>
              </a:buClr>
              <a:buSzPts val="1400"/>
              <a:buFont typeface="Arial"/>
              <a:buNone/>
            </a:pPr>
            <a:r>
              <a:t/>
            </a:r>
            <a:endParaRPr sz="1100">
              <a:latin typeface="Avenir"/>
              <a:ea typeface="Avenir"/>
              <a:cs typeface="Avenir"/>
              <a:sym typeface="Avenir"/>
            </a:endParaRPr>
          </a:p>
          <a:p>
            <a:pPr indent="0" lvl="0" marL="0" marR="0" rtl="0" algn="l">
              <a:lnSpc>
                <a:spcPct val="100000"/>
              </a:lnSpc>
              <a:spcBef>
                <a:spcPts val="0"/>
              </a:spcBef>
              <a:spcAft>
                <a:spcPts val="0"/>
              </a:spcAft>
              <a:buClr>
                <a:srgbClr val="000000"/>
              </a:buClr>
              <a:buSzPts val="1400"/>
              <a:buFont typeface="Arial"/>
              <a:buNone/>
            </a:pPr>
            <a:r>
              <a:rPr lang="en" sz="1100">
                <a:latin typeface="Avenir"/>
                <a:ea typeface="Avenir"/>
                <a:cs typeface="Avenir"/>
                <a:sym typeface="Avenir"/>
              </a:rPr>
              <a:t>Weak signals: e.g., universal income for artists, hologram dancers, AI composed music</a:t>
            </a:r>
            <a:endParaRPr/>
          </a:p>
          <a:p>
            <a:pPr indent="0" lvl="0" marL="0" marR="0" rtl="0" algn="l">
              <a:lnSpc>
                <a:spcPct val="100000"/>
              </a:lnSpc>
              <a:spcBef>
                <a:spcPts val="0"/>
              </a:spcBef>
              <a:spcAft>
                <a:spcPts val="0"/>
              </a:spcAft>
              <a:buClr>
                <a:srgbClr val="000000"/>
              </a:buClr>
              <a:buSzPts val="1400"/>
              <a:buFont typeface="Arial"/>
              <a:buNone/>
            </a:pPr>
            <a:r>
              <a:rPr lang="en" sz="1100">
                <a:latin typeface="Avenir"/>
                <a:ea typeface="Avenir"/>
                <a:cs typeface="Avenir"/>
                <a:sym typeface="Avenir"/>
              </a:rPr>
              <a:t>Wild Cards / Black Swans: 9/11, Pandemic, a sudden and great increase of energy prizes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A sign of a new thing or a new element of an old one </a:t>
            </a:r>
            <a:endParaRPr/>
          </a:p>
          <a:p>
            <a:pPr indent="0" lvl="0" marL="0" rtl="0" algn="l">
              <a:lnSpc>
                <a:spcPct val="100000"/>
              </a:lnSpc>
              <a:spcBef>
                <a:spcPts val="0"/>
              </a:spcBef>
              <a:spcAft>
                <a:spcPts val="0"/>
              </a:spcAft>
              <a:buSzPts val="1400"/>
              <a:buNone/>
            </a:pPr>
            <a:r>
              <a:rPr lang="en"/>
              <a:t>May even cause a radical change and often predicts a sudden change of trends</a:t>
            </a:r>
            <a:endParaRPr/>
          </a:p>
          <a:p>
            <a:pPr indent="0" lvl="0" marL="0" rtl="0" algn="l">
              <a:lnSpc>
                <a:spcPct val="100000"/>
              </a:lnSpc>
              <a:spcBef>
                <a:spcPts val="0"/>
              </a:spcBef>
              <a:spcAft>
                <a:spcPts val="0"/>
              </a:spcAft>
              <a:buSzPts val="1400"/>
              <a:buNone/>
            </a:pPr>
            <a:r>
              <a:rPr lang="en"/>
              <a:t>Cannot be based on statistical reliability and continuity</a:t>
            </a:r>
            <a:endParaRPr/>
          </a:p>
          <a:p>
            <a:pPr indent="0" lvl="0" marL="0" marR="0" rtl="0" algn="l">
              <a:lnSpc>
                <a:spcPct val="100000"/>
              </a:lnSpc>
              <a:spcBef>
                <a:spcPts val="0"/>
              </a:spcBef>
              <a:spcAft>
                <a:spcPts val="0"/>
              </a:spcAft>
              <a:buClr>
                <a:schemeClr val="dk1"/>
              </a:buClr>
              <a:buSzPts val="1200"/>
              <a:buFont typeface="Calibri"/>
              <a:buNone/>
            </a:pPr>
            <a:r>
              <a:rPr lang="en"/>
              <a:t>Often looks funny, odd or insignificant</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Weak signals help us to explore and imagine more radical changes and alternative futures – what if society, work, home, family, education… were something different than today as what if all the artist would receive universal basic income?</a:t>
            </a:r>
            <a:endParaRPr/>
          </a:p>
          <a:p>
            <a:pPr indent="0" lvl="0" marL="0" rtl="0" algn="l">
              <a:lnSpc>
                <a:spcPct val="100000"/>
              </a:lnSpc>
              <a:spcBef>
                <a:spcPts val="0"/>
              </a:spcBef>
              <a:spcAft>
                <a:spcPts val="0"/>
              </a:spcAft>
              <a:buSzPts val="1400"/>
              <a:buNone/>
            </a:pPr>
            <a:r>
              <a:t/>
            </a:r>
            <a:endParaRPr/>
          </a:p>
          <a:p>
            <a:pPr indent="0" lvl="1" marL="45720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0" lvl="1" marL="457200" rtl="0" algn="l">
              <a:lnSpc>
                <a:spcPct val="100000"/>
              </a:lnSpc>
              <a:spcBef>
                <a:spcPts val="0"/>
              </a:spcBef>
              <a:spcAft>
                <a:spcPts val="0"/>
              </a:spcAft>
              <a:buSzPts val="1400"/>
              <a:buNone/>
            </a:pPr>
            <a:r>
              <a:rPr lang="en"/>
              <a:t>Slide 12: Kai (5’)</a:t>
            </a:r>
            <a:endParaRPr/>
          </a:p>
          <a:p>
            <a:pPr indent="0" lvl="1" marL="457200" rtl="0" algn="l">
              <a:lnSpc>
                <a:spcPct val="100000"/>
              </a:lnSpc>
              <a:spcBef>
                <a:spcPts val="0"/>
              </a:spcBef>
              <a:spcAft>
                <a:spcPts val="0"/>
              </a:spcAft>
              <a:buSzPts val="1400"/>
              <a:buNone/>
            </a:pPr>
            <a:r>
              <a:t/>
            </a:r>
            <a:endParaRPr/>
          </a:p>
          <a:p>
            <a:pPr indent="0" lvl="1" marL="457200" rtl="0" algn="l">
              <a:lnSpc>
                <a:spcPct val="100000"/>
              </a:lnSpc>
              <a:spcBef>
                <a:spcPts val="0"/>
              </a:spcBef>
              <a:spcAft>
                <a:spcPts val="0"/>
              </a:spcAft>
              <a:buSzPts val="1400"/>
              <a:buNone/>
            </a:pPr>
            <a:r>
              <a:rPr lang="en"/>
              <a:t>Task: Identify individually futures changes and what drives them in general (in pestec). Name for each aspect one example. Connect them (where possible) to the values and principles in Stuart Candy’ presentation.</a:t>
            </a:r>
            <a:endParaRPr/>
          </a:p>
          <a:p>
            <a:pPr indent="0" lvl="1" marL="457200" rtl="0" algn="l">
              <a:lnSpc>
                <a:spcPct val="100000"/>
              </a:lnSpc>
              <a:spcBef>
                <a:spcPts val="0"/>
              </a:spcBef>
              <a:spcAft>
                <a:spcPts val="0"/>
              </a:spcAft>
              <a:buSzPts val="1400"/>
              <a:buNone/>
            </a:pPr>
            <a:r>
              <a:rPr lang="en"/>
              <a:t>NB! Please write in English!!</a:t>
            </a:r>
            <a:endParaRPr/>
          </a:p>
          <a:p>
            <a:pPr indent="0" lvl="1" marL="457200" rtl="0" algn="l">
              <a:lnSpc>
                <a:spcPct val="100000"/>
              </a:lnSpc>
              <a:spcBef>
                <a:spcPts val="0"/>
              </a:spcBef>
              <a:spcAft>
                <a:spcPts val="0"/>
              </a:spcAft>
              <a:buSzPts val="1400"/>
              <a:buNone/>
            </a:pPr>
            <a:r>
              <a:t/>
            </a:r>
            <a:endParaRPr/>
          </a:p>
          <a:p>
            <a:pPr indent="0" lvl="1" marL="457200" rtl="0" algn="l">
              <a:lnSpc>
                <a:spcPct val="100000"/>
              </a:lnSpc>
              <a:spcBef>
                <a:spcPts val="0"/>
              </a:spcBef>
              <a:spcAft>
                <a:spcPts val="0"/>
              </a:spcAft>
              <a:buSzPts val="1400"/>
              <a:buNone/>
            </a:pPr>
            <a:r>
              <a:rPr lang="en"/>
              <a:t>Glenn prepares individual pestec templates</a:t>
            </a:r>
            <a:endParaRPr/>
          </a:p>
          <a:p>
            <a:pPr indent="0" lvl="1" marL="457200" rtl="0" algn="l">
              <a:lnSpc>
                <a:spcPct val="100000"/>
              </a:lnSpc>
              <a:spcBef>
                <a:spcPts val="0"/>
              </a:spcBef>
              <a:spcAft>
                <a:spcPts val="0"/>
              </a:spcAft>
              <a:buSzPts val="1400"/>
              <a:buNone/>
            </a:pPr>
            <a:r>
              <a:rPr lang="en"/>
              <a:t>Participants work individually on their own pestec table.</a:t>
            </a:r>
            <a:endParaRPr/>
          </a:p>
          <a:p>
            <a:pPr indent="0" lvl="1" marL="457200" rtl="0" algn="l">
              <a:lnSpc>
                <a:spcPct val="100000"/>
              </a:lnSpc>
              <a:spcBef>
                <a:spcPts val="0"/>
              </a:spcBef>
              <a:spcAft>
                <a:spcPts val="0"/>
              </a:spcAft>
              <a:buSzPts val="1400"/>
              <a:buNone/>
            </a:pPr>
            <a:r>
              <a:rPr lang="en"/>
              <a:t>Afterwards (in the break) the participants can read the thoughts of other colleagues.</a:t>
            </a:r>
            <a:endParaRPr/>
          </a:p>
          <a:p>
            <a:pPr indent="0" lvl="1"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Slide 2: Glenn (1’)</a:t>
            </a:r>
            <a:endParaRPr/>
          </a:p>
          <a:p>
            <a:pPr indent="-228600" lvl="0" marL="457200" rtl="0" algn="l">
              <a:lnSpc>
                <a:spcPct val="100000"/>
              </a:lnSpc>
              <a:spcBef>
                <a:spcPts val="0"/>
              </a:spcBef>
              <a:spcAft>
                <a:spcPts val="0"/>
              </a:spcAft>
              <a:buSzPts val="1100"/>
              <a:buNone/>
            </a:pPr>
            <a:r>
              <a:t/>
            </a:r>
            <a:endParaRPr b="0" i="0" sz="1100" u="none" strike="noStrike">
              <a:solidFill>
                <a:srgbClr val="000000"/>
              </a:solidFill>
              <a:latin typeface="Arial"/>
              <a:ea typeface="Arial"/>
              <a:cs typeface="Arial"/>
              <a:sym typeface="Arial"/>
            </a:endParaRPr>
          </a:p>
          <a:p>
            <a:pPr indent="-298450" lvl="0" marL="457200" rtl="0" algn="l">
              <a:lnSpc>
                <a:spcPct val="100000"/>
              </a:lnSpc>
              <a:spcBef>
                <a:spcPts val="0"/>
              </a:spcBef>
              <a:spcAft>
                <a:spcPts val="0"/>
              </a:spcAft>
              <a:buSzPts val="1100"/>
              <a:buChar char="●"/>
            </a:pPr>
            <a:r>
              <a:rPr b="0" i="0" lang="en" sz="1800" u="none" strike="noStrike">
                <a:solidFill>
                  <a:srgbClr val="000000"/>
                </a:solidFill>
                <a:latin typeface="Calibri"/>
                <a:ea typeface="Calibri"/>
                <a:cs typeface="Calibri"/>
                <a:sym typeface="Calibri"/>
              </a:rPr>
              <a:t>We are asking for your permission to record the outputs of this workshop by videotaping, photography and recording. The materials are used for research, development and teaching purposes in the FAST 45 project. We follow the open data principle and thus the materials become open to the Social Information Archive. We strive to anonymize the material you produce, but we cannot guarantee complete anonymity. Is this ok for you? Please complete the consent letter.</a:t>
            </a:r>
            <a:br>
              <a:rPr b="0" i="0" lang="en" u="none" strike="noStrike">
                <a:solidFill>
                  <a:srgbClr val="000000"/>
                </a:solidFill>
              </a:rPr>
            </a:br>
            <a:br>
              <a:rPr b="0" i="0" lang="en" u="none" strike="noStrike">
                <a:solidFill>
                  <a:srgbClr val="000000"/>
                </a:solidFill>
              </a:rPr>
            </a:b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1" marL="457200" rtl="0" algn="l">
              <a:lnSpc>
                <a:spcPct val="100000"/>
              </a:lnSpc>
              <a:spcBef>
                <a:spcPts val="0"/>
              </a:spcBef>
              <a:spcAft>
                <a:spcPts val="0"/>
              </a:spcAft>
              <a:buSzPts val="1400"/>
              <a:buNone/>
            </a:pPr>
            <a:r>
              <a:rPr lang="en"/>
              <a:t>Slide 15: Kei (5’)</a:t>
            </a:r>
            <a:endParaRPr/>
          </a:p>
          <a:p>
            <a:pPr indent="0" lvl="1" marL="457200" rtl="0" algn="l">
              <a:lnSpc>
                <a:spcPct val="100000"/>
              </a:lnSpc>
              <a:spcBef>
                <a:spcPts val="0"/>
              </a:spcBef>
              <a:spcAft>
                <a:spcPts val="0"/>
              </a:spcAft>
              <a:buSzPts val="1400"/>
              <a:buNone/>
            </a:pPr>
            <a:r>
              <a:t/>
            </a:r>
            <a:endParaRPr/>
          </a:p>
          <a:p>
            <a:pPr indent="0" lvl="1" marL="457200" marR="0" rtl="0" algn="l">
              <a:lnSpc>
                <a:spcPct val="100000"/>
              </a:lnSpc>
              <a:spcBef>
                <a:spcPts val="0"/>
              </a:spcBef>
              <a:spcAft>
                <a:spcPts val="0"/>
              </a:spcAft>
              <a:buClr>
                <a:srgbClr val="000000"/>
              </a:buClr>
              <a:buSzPts val="1400"/>
              <a:buFont typeface="Arial"/>
              <a:buNone/>
            </a:pPr>
            <a:r>
              <a:rPr lang="en"/>
              <a:t>Parts 1</a:t>
            </a:r>
            <a:endParaRPr/>
          </a:p>
          <a:p>
            <a:pPr indent="0" lvl="1" marL="457200" marR="0" rtl="0" algn="l">
              <a:lnSpc>
                <a:spcPct val="100000"/>
              </a:lnSpc>
              <a:spcBef>
                <a:spcPts val="0"/>
              </a:spcBef>
              <a:spcAft>
                <a:spcPts val="0"/>
              </a:spcAft>
              <a:buClr>
                <a:srgbClr val="000000"/>
              </a:buClr>
              <a:buSzPts val="1400"/>
              <a:buFont typeface="Arial"/>
              <a:buNone/>
            </a:pPr>
            <a:r>
              <a:rPr lang="en"/>
              <a:t>Participants write on post-its and put them on the table (one idea – one post-it)</a:t>
            </a:r>
            <a:endParaRPr/>
          </a:p>
          <a:p>
            <a:pPr indent="0" lvl="1" marL="457200" marR="0" rtl="0" algn="l">
              <a:lnSpc>
                <a:spcPct val="100000"/>
              </a:lnSpc>
              <a:spcBef>
                <a:spcPts val="0"/>
              </a:spcBef>
              <a:spcAft>
                <a:spcPts val="0"/>
              </a:spcAft>
              <a:buClr>
                <a:srgbClr val="000000"/>
              </a:buClr>
              <a:buSzPts val="1400"/>
              <a:buFont typeface="Arial"/>
              <a:buNone/>
            </a:pPr>
            <a:r>
              <a:rPr lang="en"/>
              <a:t>Please write in clear handwriting.</a:t>
            </a:r>
            <a:endParaRPr/>
          </a:p>
          <a:p>
            <a:pPr indent="0" lvl="1" marL="457200" marR="0" rtl="0" algn="l">
              <a:lnSpc>
                <a:spcPct val="100000"/>
              </a:lnSpc>
              <a:spcBef>
                <a:spcPts val="0"/>
              </a:spcBef>
              <a:spcAft>
                <a:spcPts val="0"/>
              </a:spcAft>
              <a:buClr>
                <a:srgbClr val="000000"/>
              </a:buClr>
              <a:buSzPts val="1400"/>
              <a:buFont typeface="Arial"/>
              <a:buNone/>
            </a:pPr>
            <a:r>
              <a:rPr lang="en"/>
              <a:t>NB Please write in English!</a:t>
            </a:r>
            <a:endParaRPr/>
          </a:p>
          <a:p>
            <a:pPr indent="0" lvl="1" marL="457200" marR="0" rtl="0" algn="l">
              <a:lnSpc>
                <a:spcPct val="100000"/>
              </a:lnSpc>
              <a:spcBef>
                <a:spcPts val="0"/>
              </a:spcBef>
              <a:spcAft>
                <a:spcPts val="0"/>
              </a:spcAft>
              <a:buClr>
                <a:srgbClr val="000000"/>
              </a:buClr>
              <a:buSzPts val="1400"/>
              <a:buFont typeface="Arial"/>
              <a:buNone/>
            </a:pPr>
            <a:r>
              <a:t/>
            </a:r>
            <a:endParaRPr/>
          </a:p>
          <a:p>
            <a:pPr indent="0" lvl="1" marL="457200" marR="0" rtl="0" algn="l">
              <a:lnSpc>
                <a:spcPct val="100000"/>
              </a:lnSpc>
              <a:spcBef>
                <a:spcPts val="0"/>
              </a:spcBef>
              <a:spcAft>
                <a:spcPts val="0"/>
              </a:spcAft>
              <a:buClr>
                <a:srgbClr val="000000"/>
              </a:buClr>
              <a:buSzPts val="1400"/>
              <a:buFont typeface="Arial"/>
              <a:buNone/>
            </a:pPr>
            <a:r>
              <a:rPr lang="en"/>
              <a:t>Part 2:</a:t>
            </a:r>
            <a:endParaRPr/>
          </a:p>
          <a:p>
            <a:pPr indent="0" lvl="1" marL="457200" marR="0" rtl="0" algn="l">
              <a:lnSpc>
                <a:spcPct val="100000"/>
              </a:lnSpc>
              <a:spcBef>
                <a:spcPts val="0"/>
              </a:spcBef>
              <a:spcAft>
                <a:spcPts val="0"/>
              </a:spcAft>
              <a:buClr>
                <a:srgbClr val="000000"/>
              </a:buClr>
              <a:buSzPts val="1400"/>
              <a:buFont typeface="Arial"/>
              <a:buNone/>
            </a:pPr>
            <a:r>
              <a:rPr lang="en"/>
              <a:t>Participants choose by dot-voting (use as many dots as you which), and form duo’s (find a conversation partner)..</a:t>
            </a:r>
            <a:endParaRPr/>
          </a:p>
          <a:p>
            <a:pPr indent="0" lvl="1" marL="45720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1" marL="45720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79ea9a282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179ea9a282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1" marL="457200" rtl="0" algn="l">
              <a:lnSpc>
                <a:spcPct val="100000"/>
              </a:lnSpc>
              <a:spcBef>
                <a:spcPts val="0"/>
              </a:spcBef>
              <a:spcAft>
                <a:spcPts val="0"/>
              </a:spcAft>
              <a:buSzPts val="1400"/>
              <a:buNone/>
            </a:pPr>
            <a:r>
              <a:rPr lang="en"/>
              <a:t>Slide 17: Kai (30’)</a:t>
            </a:r>
            <a:endParaRPr/>
          </a:p>
          <a:p>
            <a:pPr indent="0" lvl="1" marL="457200" rtl="0" algn="l">
              <a:lnSpc>
                <a:spcPct val="100000"/>
              </a:lnSpc>
              <a:spcBef>
                <a:spcPts val="0"/>
              </a:spcBef>
              <a:spcAft>
                <a:spcPts val="0"/>
              </a:spcAft>
              <a:buSzPts val="1400"/>
              <a:buNone/>
            </a:pPr>
            <a:r>
              <a:t/>
            </a:r>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What concepts of creativity exist in art school today?</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In what ways are they enabled / threatened by technological innovation?</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How will creativity be taught in the art school in the future?</a:t>
            </a:r>
            <a:endParaRPr sz="900">
              <a:solidFill>
                <a:schemeClr val="dk1"/>
              </a:solidFill>
            </a:endParaRPr>
          </a:p>
          <a:p>
            <a:pPr indent="0" lvl="1" marL="457200" rtl="0" algn="l">
              <a:lnSpc>
                <a:spcPct val="100000"/>
              </a:lnSpc>
              <a:spcBef>
                <a:spcPts val="0"/>
              </a:spcBef>
              <a:spcAft>
                <a:spcPts val="0"/>
              </a:spcAft>
              <a:buSzPts val="1400"/>
              <a:buNone/>
            </a:pPr>
            <a:r>
              <a:t/>
            </a:r>
            <a:endParaRPr/>
          </a:p>
          <a:p>
            <a:pPr indent="0" lvl="1" marL="457200" rtl="0" algn="l">
              <a:lnSpc>
                <a:spcPct val="100000"/>
              </a:lnSpc>
              <a:spcBef>
                <a:spcPts val="0"/>
              </a:spcBef>
              <a:spcAft>
                <a:spcPts val="0"/>
              </a:spcAft>
              <a:buSzPts val="1400"/>
              <a:buNone/>
            </a:pPr>
            <a:r>
              <a:t/>
            </a:r>
            <a:endParaRPr/>
          </a:p>
          <a:p>
            <a:pPr indent="0" lvl="1" marL="457200" rtl="0" algn="l">
              <a:lnSpc>
                <a:spcPct val="100000"/>
              </a:lnSpc>
              <a:spcBef>
                <a:spcPts val="0"/>
              </a:spcBef>
              <a:spcAft>
                <a:spcPts val="0"/>
              </a:spcAft>
              <a:buSzPts val="1400"/>
              <a:buNone/>
            </a:pPr>
            <a:r>
              <a:rPr lang="en"/>
              <a:t>Participants discuss and argue in groups. They can use the questions but don’t have to answer them formally. The questions are just starters.</a:t>
            </a:r>
            <a:endParaRPr/>
          </a:p>
          <a:p>
            <a:pPr indent="0" lvl="1" marL="457200" rtl="0" algn="l">
              <a:lnSpc>
                <a:spcPct val="100000"/>
              </a:lnSpc>
              <a:spcBef>
                <a:spcPts val="0"/>
              </a:spcBef>
              <a:spcAft>
                <a:spcPts val="0"/>
              </a:spcAft>
              <a:buSzPts val="1400"/>
              <a:buNone/>
            </a:pPr>
            <a:r>
              <a:rPr lang="en"/>
              <a:t>Participants collect important ideas / suggestions on paper.</a:t>
            </a:r>
            <a:endParaRPr/>
          </a:p>
          <a:p>
            <a:pPr indent="0" lvl="1" marL="457200" rtl="0" algn="l">
              <a:lnSpc>
                <a:spcPct val="100000"/>
              </a:lnSpc>
              <a:spcBef>
                <a:spcPts val="0"/>
              </a:spcBef>
              <a:spcAft>
                <a:spcPts val="0"/>
              </a:spcAft>
              <a:buSzPts val="1400"/>
              <a:buNone/>
            </a:pPr>
            <a:r>
              <a:rPr lang="en"/>
              <a:t>These ideas will be used to develop the artefact (futures archive).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Slide 19: Koenraad</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Slide 20: Koenraad</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7eb513cc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7eb513cc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Slide 21: Koenraad</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Slide 22: Koenraad</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Slide 18: Koenraad</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72ca553539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g172ca553539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Slide 23: presentation is done by participants (group after group)</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Recorded (who will record?)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Slide 3: Glenn (1’)</a:t>
            </a:r>
            <a:endParaRPr/>
          </a:p>
          <a:p>
            <a:pPr indent="0" lvl="0" marL="158750" rtl="0" algn="l">
              <a:lnSpc>
                <a:spcPct val="100000"/>
              </a:lnSpc>
              <a:spcBef>
                <a:spcPts val="0"/>
              </a:spcBef>
              <a:spcAft>
                <a:spcPts val="0"/>
              </a:spcAft>
              <a:buSzPts val="1100"/>
              <a:buFont typeface="Calibri"/>
              <a:buNone/>
            </a:pPr>
            <a:r>
              <a:t/>
            </a:r>
            <a:endParaRPr sz="1800">
              <a:latin typeface="Calibri"/>
              <a:ea typeface="Calibri"/>
              <a:cs typeface="Calibri"/>
              <a:sym typeface="Calibri"/>
            </a:endParaRPr>
          </a:p>
          <a:p>
            <a:pPr indent="0" lvl="0" marL="158750" rtl="0" algn="l">
              <a:lnSpc>
                <a:spcPct val="100000"/>
              </a:lnSpc>
              <a:spcBef>
                <a:spcPts val="0"/>
              </a:spcBef>
              <a:spcAft>
                <a:spcPts val="0"/>
              </a:spcAft>
              <a:buSzPts val="1100"/>
              <a:buFont typeface="Calibri"/>
              <a:buNone/>
            </a:pPr>
            <a:r>
              <a:rPr lang="en" sz="1800">
                <a:latin typeface="Calibri"/>
                <a:ea typeface="Calibri"/>
                <a:cs typeface="Calibri"/>
                <a:sym typeface="Calibri"/>
              </a:rPr>
              <a:t>Use clear hand writing.</a:t>
            </a:r>
            <a:endParaRPr sz="1800">
              <a:latin typeface="Calibri"/>
              <a:ea typeface="Calibri"/>
              <a:cs typeface="Calibri"/>
              <a:sym typeface="Calibri"/>
            </a:endParaRPr>
          </a:p>
          <a:p>
            <a:pPr indent="0" lvl="0" marL="158750" rtl="0" algn="l">
              <a:lnSpc>
                <a:spcPct val="100000"/>
              </a:lnSpc>
              <a:spcBef>
                <a:spcPts val="0"/>
              </a:spcBef>
              <a:spcAft>
                <a:spcPts val="0"/>
              </a:spcAft>
              <a:buSzPts val="1100"/>
              <a:buFont typeface="Calibri"/>
              <a:buNone/>
            </a:pPr>
            <a:br>
              <a:rPr b="0" i="0" lang="en" sz="1800" u="none" strike="noStrike">
                <a:solidFill>
                  <a:srgbClr val="000000"/>
                </a:solidFill>
                <a:latin typeface="Calibri"/>
                <a:ea typeface="Calibri"/>
                <a:cs typeface="Calibri"/>
                <a:sym typeface="Calibri"/>
              </a:rPr>
            </a:br>
            <a:r>
              <a:rPr b="0" i="0" lang="en" sz="1800" u="none" strike="noStrike">
                <a:solidFill>
                  <a:srgbClr val="000000"/>
                </a:solidFill>
                <a:latin typeface="Calibri"/>
                <a:ea typeface="Calibri"/>
                <a:cs typeface="Calibri"/>
                <a:sym typeface="Calibri"/>
              </a:rPr>
              <a:t>The use of brave magination is desirable. </a:t>
            </a:r>
            <a:endParaRPr b="0" i="0" u="none" strike="noStrike">
              <a:solidFill>
                <a:srgbClr val="000000"/>
              </a:solidFill>
            </a:endParaRPr>
          </a:p>
          <a:p>
            <a:pPr indent="0" lvl="0" marL="158750" rtl="0" algn="l">
              <a:lnSpc>
                <a:spcPct val="100000"/>
              </a:lnSpc>
              <a:spcBef>
                <a:spcPts val="0"/>
              </a:spcBef>
              <a:spcAft>
                <a:spcPts val="0"/>
              </a:spcAft>
              <a:buSzPts val="1100"/>
              <a:buFont typeface="Calibri"/>
              <a:buNone/>
            </a:pPr>
            <a:r>
              <a:rPr b="0" i="0" lang="en" sz="1800" u="none" strike="noStrike">
                <a:solidFill>
                  <a:srgbClr val="000000"/>
                </a:solidFill>
                <a:latin typeface="Calibri"/>
                <a:ea typeface="Calibri"/>
                <a:cs typeface="Calibri"/>
                <a:sym typeface="Calibri"/>
              </a:rPr>
              <a:t>Go wild with your ideas when brainstorming and discussing ideas.</a:t>
            </a:r>
            <a:endParaRPr b="0" i="0" u="none" strike="noStrike">
              <a:solidFill>
                <a:srgbClr val="000000"/>
              </a:solidFill>
            </a:endParaRPr>
          </a:p>
          <a:p>
            <a:pPr indent="0" lvl="0" marL="158750" rtl="0" algn="l">
              <a:lnSpc>
                <a:spcPct val="100000"/>
              </a:lnSpc>
              <a:spcBef>
                <a:spcPts val="0"/>
              </a:spcBef>
              <a:spcAft>
                <a:spcPts val="0"/>
              </a:spcAft>
              <a:buSzPts val="1100"/>
              <a:buFont typeface="Arial"/>
              <a:buNone/>
            </a:pPr>
            <a:br>
              <a:rPr lang="en"/>
            </a:br>
            <a:r>
              <a:rPr b="0" i="0" lang="en" sz="1800" u="none" strike="noStrike">
                <a:solidFill>
                  <a:srgbClr val="000000"/>
                </a:solidFill>
                <a:latin typeface="Calibri"/>
                <a:ea typeface="Calibri"/>
                <a:cs typeface="Calibri"/>
                <a:sym typeface="Calibri"/>
              </a:rPr>
              <a:t>There are no false thoughts or wrong ideas in this workshop – there are just ideas about possible futures.</a:t>
            </a:r>
            <a:endParaRPr b="0" i="0" u="none" strike="noStrike">
              <a:solidFill>
                <a:srgbClr val="000000"/>
              </a:solidFill>
            </a:endParaRPr>
          </a:p>
          <a:p>
            <a:pPr indent="0" lvl="0" marL="158750" rtl="0" algn="l">
              <a:lnSpc>
                <a:spcPct val="100000"/>
              </a:lnSpc>
              <a:spcBef>
                <a:spcPts val="0"/>
              </a:spcBef>
              <a:spcAft>
                <a:spcPts val="0"/>
              </a:spcAft>
              <a:buSzPts val="1100"/>
              <a:buFont typeface="Calibri"/>
              <a:buNone/>
            </a:pPr>
            <a:r>
              <a:rPr b="0" i="0" lang="en" sz="1800" u="none" strike="noStrike">
                <a:solidFill>
                  <a:srgbClr val="000000"/>
                </a:solidFill>
                <a:latin typeface="Calibri"/>
                <a:ea typeface="Calibri"/>
                <a:cs typeface="Calibri"/>
                <a:sym typeface="Calibri"/>
              </a:rPr>
              <a:t>These ideas don’t have to be real or possible yet. The world is changing fast – these ideas might be possible in 20 years time. </a:t>
            </a:r>
            <a:endParaRPr b="0" i="0" u="none" strike="noStrike">
              <a:solidFill>
                <a:srgbClr val="000000"/>
              </a:solidFill>
            </a:endParaRPr>
          </a:p>
          <a:p>
            <a:pPr indent="0" lvl="0" marL="158750" rtl="0" algn="l">
              <a:lnSpc>
                <a:spcPct val="100000"/>
              </a:lnSpc>
              <a:spcBef>
                <a:spcPts val="0"/>
              </a:spcBef>
              <a:spcAft>
                <a:spcPts val="0"/>
              </a:spcAft>
              <a:buSzPts val="1100"/>
              <a:buFont typeface="Arial"/>
              <a:buNone/>
            </a:pPr>
            <a:br>
              <a:rPr lang="en"/>
            </a:br>
            <a:r>
              <a:rPr b="1" i="0" lang="en" sz="1800" u="none" strike="noStrike">
                <a:solidFill>
                  <a:srgbClr val="000000"/>
                </a:solidFill>
                <a:latin typeface="Calibri"/>
                <a:ea typeface="Calibri"/>
                <a:cs typeface="Calibri"/>
                <a:sym typeface="Calibri"/>
              </a:rPr>
              <a:t>Start with short presentation round – just name and one of your favourite film directors</a:t>
            </a:r>
            <a:endParaRPr b="0" i="0" u="none" strike="noStrike">
              <a:solidFill>
                <a:srgbClr val="000000"/>
              </a:solidFill>
            </a:endParaRPr>
          </a:p>
          <a:p>
            <a:pPr indent="0" lvl="0" marL="158750" rtl="0" algn="l">
              <a:lnSpc>
                <a:spcPct val="100000"/>
              </a:lnSpc>
              <a:spcBef>
                <a:spcPts val="0"/>
              </a:spcBef>
              <a:spcAft>
                <a:spcPts val="0"/>
              </a:spcAft>
              <a:buSzPts val="1100"/>
              <a:buFont typeface="Arial"/>
              <a:buNone/>
            </a:pPr>
            <a:br>
              <a:rPr lang="en"/>
            </a:br>
            <a:br>
              <a:rPr lang="en"/>
            </a:b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Slide 23: discussion lead by Kai (recorded by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Slide 24: closing words (Glenn)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7e9fa32158_6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g17e9fa32158_6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1" marL="457200" rtl="0" algn="l">
              <a:lnSpc>
                <a:spcPct val="100000"/>
              </a:lnSpc>
              <a:spcBef>
                <a:spcPts val="0"/>
              </a:spcBef>
              <a:spcAft>
                <a:spcPts val="0"/>
              </a:spcAft>
              <a:buSzPts val="1400"/>
              <a:buNone/>
            </a:pPr>
            <a:r>
              <a:rPr lang="en"/>
              <a:t>Slide 17: Kai (30’)</a:t>
            </a:r>
            <a:endParaRPr/>
          </a:p>
          <a:p>
            <a:pPr indent="0" lvl="1" marL="457200" rtl="0" algn="l">
              <a:lnSpc>
                <a:spcPct val="100000"/>
              </a:lnSpc>
              <a:spcBef>
                <a:spcPts val="0"/>
              </a:spcBef>
              <a:spcAft>
                <a:spcPts val="0"/>
              </a:spcAft>
              <a:buSzPts val="1400"/>
              <a:buNone/>
            </a:pPr>
            <a:r>
              <a:t/>
            </a:r>
            <a:endParaRPr/>
          </a:p>
          <a:p>
            <a:pPr indent="0" lvl="1" marL="457200" rtl="0" algn="l">
              <a:lnSpc>
                <a:spcPct val="100000"/>
              </a:lnSpc>
              <a:spcBef>
                <a:spcPts val="0"/>
              </a:spcBef>
              <a:spcAft>
                <a:spcPts val="0"/>
              </a:spcAft>
              <a:buSzPts val="1400"/>
              <a:buNone/>
            </a:pPr>
            <a:r>
              <a:rPr lang="en"/>
              <a:t>Participants discuss and argue in groups. They can use the questions but don’t have to answer them formally. The questions are just starters.</a:t>
            </a:r>
            <a:endParaRPr/>
          </a:p>
          <a:p>
            <a:pPr indent="0" lvl="1" marL="457200" rtl="0" algn="l">
              <a:lnSpc>
                <a:spcPct val="100000"/>
              </a:lnSpc>
              <a:spcBef>
                <a:spcPts val="0"/>
              </a:spcBef>
              <a:spcAft>
                <a:spcPts val="0"/>
              </a:spcAft>
              <a:buSzPts val="1400"/>
              <a:buNone/>
            </a:pPr>
            <a:r>
              <a:rPr lang="en"/>
              <a:t>Participants collect important ideas / suggestions on paper.</a:t>
            </a:r>
            <a:endParaRPr/>
          </a:p>
          <a:p>
            <a:pPr indent="0" lvl="1" marL="457200" rtl="0" algn="l">
              <a:lnSpc>
                <a:spcPct val="100000"/>
              </a:lnSpc>
              <a:spcBef>
                <a:spcPts val="0"/>
              </a:spcBef>
              <a:spcAft>
                <a:spcPts val="0"/>
              </a:spcAft>
              <a:buSzPts val="1400"/>
              <a:buNone/>
            </a:pPr>
            <a:r>
              <a:rPr lang="en"/>
              <a:t>These ideas will be used to develop the artefact (futures archive).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7e9fa32158_6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g17e9fa32158_6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1" marL="457200" rtl="0" algn="l">
              <a:lnSpc>
                <a:spcPct val="100000"/>
              </a:lnSpc>
              <a:spcBef>
                <a:spcPts val="0"/>
              </a:spcBef>
              <a:spcAft>
                <a:spcPts val="0"/>
              </a:spcAft>
              <a:buSzPts val="1400"/>
              <a:buNone/>
            </a:pPr>
            <a:r>
              <a:rPr lang="en"/>
              <a:t>Slide 11: Glenn (30’)</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7e9fa3215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7e9fa3215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7e9fa32158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7e9fa32158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7e9fa32158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7e9fa32158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7e9fa32158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7e9fa32158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7e9fa32158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7e9fa32158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600"/>
              </a:spcBef>
              <a:spcAft>
                <a:spcPts val="0"/>
              </a:spcAft>
              <a:buSzPts val="1100"/>
              <a:buNone/>
            </a:pPr>
            <a:r>
              <a:rPr b="0" lang="en" sz="1800">
                <a:solidFill>
                  <a:srgbClr val="000000"/>
                </a:solidFill>
                <a:latin typeface="Times New Roman"/>
                <a:ea typeface="Times New Roman"/>
                <a:cs typeface="Times New Roman"/>
                <a:sym typeface="Times New Roman"/>
              </a:rPr>
              <a:t>Slide 4: Koenraad </a:t>
            </a:r>
            <a:r>
              <a:rPr lang="en" sz="1800">
                <a:latin typeface="Times New Roman"/>
                <a:ea typeface="Times New Roman"/>
                <a:cs typeface="Times New Roman"/>
                <a:sym typeface="Times New Roman"/>
              </a:rPr>
              <a:t>(2’)</a:t>
            </a:r>
            <a:endParaRPr b="0" sz="1800">
              <a:solidFill>
                <a:srgbClr val="000000"/>
              </a:solidFill>
              <a:latin typeface="Times New Roman"/>
              <a:ea typeface="Times New Roman"/>
              <a:cs typeface="Times New Roman"/>
              <a:sym typeface="Times New Roman"/>
            </a:endParaRPr>
          </a:p>
          <a:p>
            <a:pPr indent="0" lvl="0" marL="0" rtl="0" algn="just">
              <a:lnSpc>
                <a:spcPct val="100000"/>
              </a:lnSpc>
              <a:spcBef>
                <a:spcPts val="1200"/>
              </a:spcBef>
              <a:spcAft>
                <a:spcPts val="0"/>
              </a:spcAft>
              <a:buSzPts val="1100"/>
              <a:buNone/>
            </a:pPr>
            <a:r>
              <a:t/>
            </a:r>
            <a:endParaRPr b="1" sz="1800">
              <a:solidFill>
                <a:srgbClr val="000000"/>
              </a:solidFill>
              <a:latin typeface="Times New Roman"/>
              <a:ea typeface="Times New Roman"/>
              <a:cs typeface="Times New Roman"/>
              <a:sym typeface="Times New Roman"/>
            </a:endParaRPr>
          </a:p>
          <a:p>
            <a:pPr indent="0" lvl="0" marL="0" rtl="0" algn="just">
              <a:lnSpc>
                <a:spcPct val="100000"/>
              </a:lnSpc>
              <a:spcBef>
                <a:spcPts val="1200"/>
              </a:spcBef>
              <a:spcAft>
                <a:spcPts val="0"/>
              </a:spcAft>
              <a:buSzPts val="1100"/>
              <a:buNone/>
            </a:pPr>
            <a:r>
              <a:rPr b="1" lang="en" sz="1800">
                <a:solidFill>
                  <a:srgbClr val="000000"/>
                </a:solidFill>
                <a:latin typeface="Times New Roman"/>
                <a:ea typeface="Times New Roman"/>
                <a:cs typeface="Times New Roman"/>
                <a:sym typeface="Times New Roman"/>
              </a:rPr>
              <a:t>to explore and inventory already existing research</a:t>
            </a:r>
            <a:r>
              <a:rPr lang="en" sz="1800">
                <a:solidFill>
                  <a:srgbClr val="000000"/>
                </a:solidFill>
                <a:latin typeface="Times New Roman"/>
                <a:ea typeface="Times New Roman"/>
                <a:cs typeface="Times New Roman"/>
                <a:sym typeface="Times New Roman"/>
              </a:rPr>
              <a:t> that substantiate ideas and visions of possible, probable, or preferable futures for IHAE and the employment of artists.</a:t>
            </a:r>
            <a:endParaRPr sz="1800">
              <a:latin typeface="Times New Roman"/>
              <a:ea typeface="Times New Roman"/>
              <a:cs typeface="Times New Roman"/>
              <a:sym typeface="Times New Roman"/>
            </a:endParaRPr>
          </a:p>
          <a:p>
            <a:pPr indent="0" lvl="0" marL="0" rtl="0" algn="just">
              <a:lnSpc>
                <a:spcPct val="100000"/>
              </a:lnSpc>
              <a:spcBef>
                <a:spcPts val="1200"/>
              </a:spcBef>
              <a:spcAft>
                <a:spcPts val="0"/>
              </a:spcAft>
              <a:buSzPts val="1100"/>
              <a:buNone/>
            </a:pPr>
            <a:r>
              <a:t/>
            </a:r>
            <a:endParaRPr b="1" sz="1800">
              <a:solidFill>
                <a:srgbClr val="000000"/>
              </a:solidFill>
              <a:latin typeface="Times New Roman"/>
              <a:ea typeface="Times New Roman"/>
              <a:cs typeface="Times New Roman"/>
              <a:sym typeface="Times New Roman"/>
            </a:endParaRPr>
          </a:p>
          <a:p>
            <a:pPr indent="0" lvl="0" marL="0" rtl="0" algn="just">
              <a:lnSpc>
                <a:spcPct val="100000"/>
              </a:lnSpc>
              <a:spcBef>
                <a:spcPts val="1200"/>
              </a:spcBef>
              <a:spcAft>
                <a:spcPts val="0"/>
              </a:spcAft>
              <a:buSzPts val="1100"/>
              <a:buNone/>
            </a:pPr>
            <a:r>
              <a:rPr b="1" lang="en" sz="1800">
                <a:solidFill>
                  <a:srgbClr val="000000"/>
                </a:solidFill>
                <a:latin typeface="Times New Roman"/>
                <a:ea typeface="Times New Roman"/>
                <a:cs typeface="Times New Roman"/>
                <a:sym typeface="Times New Roman"/>
              </a:rPr>
              <a:t>to organise </a:t>
            </a:r>
            <a:r>
              <a:rPr b="1" i="1" lang="en" sz="1800">
                <a:solidFill>
                  <a:srgbClr val="000000"/>
                </a:solidFill>
                <a:latin typeface="Times New Roman"/>
                <a:ea typeface="Times New Roman"/>
                <a:cs typeface="Times New Roman"/>
                <a:sym typeface="Times New Roman"/>
              </a:rPr>
              <a:t>Art School Futures Labs</a:t>
            </a:r>
            <a:r>
              <a:rPr lang="en" sz="1800">
                <a:solidFill>
                  <a:srgbClr val="000000"/>
                </a:solidFill>
                <a:latin typeface="Times New Roman"/>
                <a:ea typeface="Times New Roman"/>
                <a:cs typeface="Times New Roman"/>
                <a:sym typeface="Times New Roman"/>
              </a:rPr>
              <a:t> that enhance futures thinking and imagining alternative futures inside IHAE (= in collaboration with students, lecturers, researchers, and </a:t>
            </a:r>
            <a:r>
              <a:rPr lang="en" sz="1800">
                <a:latin typeface="Times New Roman"/>
                <a:ea typeface="Times New Roman"/>
                <a:cs typeface="Times New Roman"/>
                <a:sym typeface="Times New Roman"/>
              </a:rPr>
              <a:t>heads of programs, departments or institutes</a:t>
            </a:r>
            <a:r>
              <a:rPr lang="en" sz="1800">
                <a:solidFill>
                  <a:srgbClr val="000000"/>
                </a:solidFill>
                <a:latin typeface="Times New Roman"/>
                <a:ea typeface="Times New Roman"/>
                <a:cs typeface="Times New Roman"/>
                <a:sym typeface="Times New Roman"/>
              </a:rPr>
              <a:t>) and outside IHAE (= in collaboration with external public and private social and economic partners).</a:t>
            </a:r>
            <a:endParaRPr sz="1800">
              <a:latin typeface="Times New Roman"/>
              <a:ea typeface="Times New Roman"/>
              <a:cs typeface="Times New Roman"/>
              <a:sym typeface="Times New Roman"/>
            </a:endParaRPr>
          </a:p>
          <a:p>
            <a:pPr indent="0" lvl="0" marL="0" rtl="0" algn="just">
              <a:lnSpc>
                <a:spcPct val="100000"/>
              </a:lnSpc>
              <a:spcBef>
                <a:spcPts val="1200"/>
              </a:spcBef>
              <a:spcAft>
                <a:spcPts val="0"/>
              </a:spcAft>
              <a:buSzPts val="1100"/>
              <a:buNone/>
            </a:pPr>
            <a:r>
              <a:t/>
            </a:r>
            <a:endParaRPr b="1" sz="1800">
              <a:solidFill>
                <a:srgbClr val="000000"/>
              </a:solidFill>
              <a:latin typeface="Times New Roman"/>
              <a:ea typeface="Times New Roman"/>
              <a:cs typeface="Times New Roman"/>
              <a:sym typeface="Times New Roman"/>
            </a:endParaRPr>
          </a:p>
          <a:p>
            <a:pPr indent="0" lvl="0" marL="0" rtl="0" algn="just">
              <a:lnSpc>
                <a:spcPct val="100000"/>
              </a:lnSpc>
              <a:spcBef>
                <a:spcPts val="1200"/>
              </a:spcBef>
              <a:spcAft>
                <a:spcPts val="0"/>
              </a:spcAft>
              <a:buSzPts val="1100"/>
              <a:buNone/>
            </a:pPr>
            <a:r>
              <a:rPr b="1" lang="en" sz="1800">
                <a:solidFill>
                  <a:srgbClr val="000000"/>
                </a:solidFill>
                <a:latin typeface="Times New Roman"/>
                <a:ea typeface="Times New Roman"/>
                <a:cs typeface="Times New Roman"/>
                <a:sym typeface="Times New Roman"/>
              </a:rPr>
              <a:t>to determine futures images and scenarios</a:t>
            </a:r>
            <a:r>
              <a:rPr lang="en" sz="1800">
                <a:solidFill>
                  <a:srgbClr val="000000"/>
                </a:solidFill>
                <a:latin typeface="Times New Roman"/>
                <a:ea typeface="Times New Roman"/>
                <a:cs typeface="Times New Roman"/>
                <a:sym typeface="Times New Roman"/>
              </a:rPr>
              <a:t> that highlight the discontinuities from the present and reveal the potential choices and their potential consequences that IHAE need to prepare for their longer-term future planning and decision-making.</a:t>
            </a:r>
            <a:endParaRPr sz="1800">
              <a:latin typeface="Times New Roman"/>
              <a:ea typeface="Times New Roman"/>
              <a:cs typeface="Times New Roman"/>
              <a:sym typeface="Times New Roman"/>
            </a:endParaRPr>
          </a:p>
          <a:p>
            <a:pPr indent="0" lvl="0" marL="0" rtl="0" algn="just">
              <a:lnSpc>
                <a:spcPct val="100000"/>
              </a:lnSpc>
              <a:spcBef>
                <a:spcPts val="1200"/>
              </a:spcBef>
              <a:spcAft>
                <a:spcPts val="0"/>
              </a:spcAft>
              <a:buSzPts val="1100"/>
              <a:buNone/>
            </a:pPr>
            <a:r>
              <a:t/>
            </a:r>
            <a:endParaRPr b="1" sz="1800">
              <a:solidFill>
                <a:srgbClr val="000000"/>
              </a:solidFill>
              <a:latin typeface="Times New Roman"/>
              <a:ea typeface="Times New Roman"/>
              <a:cs typeface="Times New Roman"/>
              <a:sym typeface="Times New Roman"/>
            </a:endParaRPr>
          </a:p>
          <a:p>
            <a:pPr indent="0" lvl="0" marL="0" rtl="0" algn="just">
              <a:lnSpc>
                <a:spcPct val="100000"/>
              </a:lnSpc>
              <a:spcBef>
                <a:spcPts val="1200"/>
              </a:spcBef>
              <a:spcAft>
                <a:spcPts val="0"/>
              </a:spcAft>
              <a:buSzPts val="1100"/>
              <a:buNone/>
            </a:pPr>
            <a:r>
              <a:rPr b="1" lang="en" sz="1800">
                <a:solidFill>
                  <a:srgbClr val="000000"/>
                </a:solidFill>
                <a:latin typeface="Times New Roman"/>
                <a:ea typeface="Times New Roman"/>
                <a:cs typeface="Times New Roman"/>
                <a:sym typeface="Times New Roman"/>
              </a:rPr>
              <a:t>to organise a general discussion / debate on possible policy and decision actions</a:t>
            </a:r>
            <a:r>
              <a:rPr lang="en" sz="1800">
                <a:solidFill>
                  <a:srgbClr val="000000"/>
                </a:solidFill>
                <a:latin typeface="Times New Roman"/>
                <a:ea typeface="Times New Roman"/>
                <a:cs typeface="Times New Roman"/>
                <a:sym typeface="Times New Roman"/>
              </a:rPr>
              <a:t> that informs and facilitates transformative leadership for strategic steps forward.</a:t>
            </a:r>
            <a:endParaRPr sz="1800">
              <a:latin typeface="Times New Roman"/>
              <a:ea typeface="Times New Roman"/>
              <a:cs typeface="Times New Roman"/>
              <a:sym typeface="Times New Roman"/>
            </a:endParaRPr>
          </a:p>
          <a:p>
            <a:pPr indent="0" lvl="0" marL="0" rtl="0" algn="l">
              <a:lnSpc>
                <a:spcPct val="100000"/>
              </a:lnSpc>
              <a:spcBef>
                <a:spcPts val="60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 name="Shape 6"/>
        <p:cNvGrpSpPr/>
        <p:nvPr/>
      </p:nvGrpSpPr>
      <p:grpSpPr>
        <a:xfrm>
          <a:off x="0" y="0"/>
          <a:ext cx="0" cy="0"/>
          <a:chOff x="0" y="0"/>
          <a:chExt cx="0" cy="0"/>
        </a:xfrm>
      </p:grpSpPr>
      <p:sp>
        <p:nvSpPr>
          <p:cNvPr id="7" name="Google Shape;7;p50"/>
          <p:cNvSpPr txBox="1"/>
          <p:nvPr>
            <p:ph type="title"/>
          </p:nvPr>
        </p:nvSpPr>
        <p:spPr>
          <a:xfrm>
            <a:off x="623400" y="4301700"/>
            <a:ext cx="17041200" cy="1683600"/>
          </a:xfrm>
          <a:prstGeom prst="rect">
            <a:avLst/>
          </a:prstGeom>
          <a:noFill/>
          <a:ln>
            <a:noFill/>
          </a:ln>
        </p:spPr>
        <p:txBody>
          <a:bodyPr anchorCtr="0" anchor="ctr" bIns="182850" lIns="182850" spcFirstLastPara="1" rIns="182850" wrap="square" tIns="182850">
            <a:noAutofit/>
          </a:bodyPr>
          <a:lstStyle>
            <a:lvl1pPr lvl="0" marR="0" rtl="0" algn="ctr">
              <a:lnSpc>
                <a:spcPct val="100000"/>
              </a:lnSpc>
              <a:spcBef>
                <a:spcPts val="0"/>
              </a:spcBef>
              <a:spcAft>
                <a:spcPts val="0"/>
              </a:spcAft>
              <a:buClr>
                <a:srgbClr val="000000"/>
              </a:buClr>
              <a:buSzPts val="7200"/>
              <a:buFont typeface="Arial"/>
              <a:buNone/>
              <a:defRPr b="0" i="0" sz="7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7200"/>
              <a:buFont typeface="Arial"/>
              <a:buNone/>
              <a:defRPr b="0" i="0" sz="7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7200"/>
              <a:buFont typeface="Arial"/>
              <a:buNone/>
              <a:defRPr b="0" i="0" sz="7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7200"/>
              <a:buFont typeface="Arial"/>
              <a:buNone/>
              <a:defRPr b="0" i="0" sz="7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7200"/>
              <a:buFont typeface="Arial"/>
              <a:buNone/>
              <a:defRPr b="0" i="0" sz="7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7200"/>
              <a:buFont typeface="Arial"/>
              <a:buNone/>
              <a:defRPr b="0" i="0" sz="7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7200"/>
              <a:buFont typeface="Arial"/>
              <a:buNone/>
              <a:defRPr b="0" i="0" sz="7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7200"/>
              <a:buFont typeface="Arial"/>
              <a:buNone/>
              <a:defRPr b="0" i="0" sz="7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7200"/>
              <a:buFont typeface="Arial"/>
              <a:buNone/>
              <a:defRPr b="0" i="0" sz="7200" u="none" cap="none" strike="noStrike">
                <a:solidFill>
                  <a:srgbClr val="000000"/>
                </a:solidFill>
                <a:latin typeface="Arial"/>
                <a:ea typeface="Arial"/>
                <a:cs typeface="Arial"/>
                <a:sym typeface="Arial"/>
              </a:defRPr>
            </a:lvl9pPr>
          </a:lstStyle>
          <a:p/>
        </p:txBody>
      </p:sp>
      <p:sp>
        <p:nvSpPr>
          <p:cNvPr id="8" name="Google Shape;8;p50"/>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8" name="Shape 38"/>
        <p:cNvGrpSpPr/>
        <p:nvPr/>
      </p:nvGrpSpPr>
      <p:grpSpPr>
        <a:xfrm>
          <a:off x="0" y="0"/>
          <a:ext cx="0" cy="0"/>
          <a:chOff x="0" y="0"/>
          <a:chExt cx="0" cy="0"/>
        </a:xfrm>
      </p:grpSpPr>
      <p:sp>
        <p:nvSpPr>
          <p:cNvPr id="39" name="Google Shape;39;p63"/>
          <p:cNvSpPr txBox="1"/>
          <p:nvPr>
            <p:ph hasCustomPrompt="1" type="title"/>
          </p:nvPr>
        </p:nvSpPr>
        <p:spPr>
          <a:xfrm>
            <a:off x="623400" y="2212250"/>
            <a:ext cx="17041200" cy="3927000"/>
          </a:xfrm>
          <a:prstGeom prst="rect">
            <a:avLst/>
          </a:prstGeom>
          <a:noFill/>
          <a:ln>
            <a:noFill/>
          </a:ln>
        </p:spPr>
        <p:txBody>
          <a:bodyPr anchorCtr="0" anchor="b" bIns="182850" lIns="182850" spcFirstLastPara="1" rIns="182850" wrap="square" tIns="182850">
            <a:noAutofit/>
          </a:bodyPr>
          <a:lstStyle>
            <a:lvl1pPr lvl="0" marR="0" rtl="0" algn="ctr">
              <a:lnSpc>
                <a:spcPct val="100000"/>
              </a:lnSpc>
              <a:spcBef>
                <a:spcPts val="0"/>
              </a:spcBef>
              <a:spcAft>
                <a:spcPts val="0"/>
              </a:spcAft>
              <a:buClr>
                <a:srgbClr val="000000"/>
              </a:buClr>
              <a:buSzPts val="24000"/>
              <a:buFont typeface="Arial"/>
              <a:buNone/>
              <a:defRPr b="0" i="0" sz="240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4000"/>
              <a:buFont typeface="Arial"/>
              <a:buNone/>
              <a:defRPr b="0" i="0" sz="240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4000"/>
              <a:buFont typeface="Arial"/>
              <a:buNone/>
              <a:defRPr b="0" i="0" sz="240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4000"/>
              <a:buFont typeface="Arial"/>
              <a:buNone/>
              <a:defRPr b="0" i="0" sz="240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4000"/>
              <a:buFont typeface="Arial"/>
              <a:buNone/>
              <a:defRPr b="0" i="0" sz="240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4000"/>
              <a:buFont typeface="Arial"/>
              <a:buNone/>
              <a:defRPr b="0" i="0" sz="240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4000"/>
              <a:buFont typeface="Arial"/>
              <a:buNone/>
              <a:defRPr b="0" i="0" sz="240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4000"/>
              <a:buFont typeface="Arial"/>
              <a:buNone/>
              <a:defRPr b="0" i="0" sz="240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4000"/>
              <a:buFont typeface="Arial"/>
              <a:buNone/>
              <a:defRPr b="0" i="0" sz="24000" u="none" cap="none" strike="noStrike">
                <a:solidFill>
                  <a:srgbClr val="000000"/>
                </a:solidFill>
                <a:latin typeface="Arial"/>
                <a:ea typeface="Arial"/>
                <a:cs typeface="Arial"/>
                <a:sym typeface="Arial"/>
              </a:defRPr>
            </a:lvl9pPr>
          </a:lstStyle>
          <a:p>
            <a:r>
              <a:t>xx%</a:t>
            </a:r>
          </a:p>
        </p:txBody>
      </p:sp>
      <p:sp>
        <p:nvSpPr>
          <p:cNvPr id="40" name="Google Shape;40;p63"/>
          <p:cNvSpPr txBox="1"/>
          <p:nvPr>
            <p:ph idx="1" type="body"/>
          </p:nvPr>
        </p:nvSpPr>
        <p:spPr>
          <a:xfrm>
            <a:off x="623400" y="6304450"/>
            <a:ext cx="17041200" cy="2601600"/>
          </a:xfrm>
          <a:prstGeom prst="rect">
            <a:avLst/>
          </a:prstGeom>
          <a:noFill/>
          <a:ln>
            <a:noFill/>
          </a:ln>
        </p:spPr>
        <p:txBody>
          <a:bodyPr anchorCtr="0" anchor="t" bIns="182850" lIns="182850" spcFirstLastPara="1" rIns="182850" wrap="square" tIns="182850">
            <a:noAutofit/>
          </a:bodyPr>
          <a:lstStyle>
            <a:lvl1pPr indent="-457200" lvl="0" marL="457200" marR="0" rtl="0" algn="ctr">
              <a:lnSpc>
                <a:spcPct val="100000"/>
              </a:lnSpc>
              <a:spcBef>
                <a:spcPts val="0"/>
              </a:spcBef>
              <a:spcAft>
                <a:spcPts val="0"/>
              </a:spcAft>
              <a:buClr>
                <a:srgbClr val="000000"/>
              </a:buClr>
              <a:buSzPts val="3600"/>
              <a:buFont typeface="Arial"/>
              <a:buChar char="●"/>
              <a:defRPr b="0" i="0" sz="1400" u="none" cap="none" strike="noStrike">
                <a:solidFill>
                  <a:srgbClr val="000000"/>
                </a:solidFill>
                <a:latin typeface="Arial"/>
                <a:ea typeface="Arial"/>
                <a:cs typeface="Arial"/>
                <a:sym typeface="Arial"/>
              </a:defRPr>
            </a:lvl1pPr>
            <a:lvl2pPr indent="-406400" lvl="1" marL="914400" marR="0" rtl="0" algn="ctr">
              <a:lnSpc>
                <a:spcPct val="100000"/>
              </a:lnSpc>
              <a:spcBef>
                <a:spcPts val="3200"/>
              </a:spcBef>
              <a:spcAft>
                <a:spcPts val="0"/>
              </a:spcAft>
              <a:buClr>
                <a:srgbClr val="000000"/>
              </a:buClr>
              <a:buSzPts val="2800"/>
              <a:buFont typeface="Arial"/>
              <a:buChar char="○"/>
              <a:defRPr b="0" i="0" sz="1400" u="none" cap="none" strike="noStrike">
                <a:solidFill>
                  <a:srgbClr val="000000"/>
                </a:solidFill>
                <a:latin typeface="Arial"/>
                <a:ea typeface="Arial"/>
                <a:cs typeface="Arial"/>
                <a:sym typeface="Arial"/>
              </a:defRPr>
            </a:lvl2pPr>
            <a:lvl3pPr indent="-406400" lvl="2" marL="1371600" marR="0" rtl="0" algn="ctr">
              <a:lnSpc>
                <a:spcPct val="100000"/>
              </a:lnSpc>
              <a:spcBef>
                <a:spcPts val="3200"/>
              </a:spcBef>
              <a:spcAft>
                <a:spcPts val="0"/>
              </a:spcAft>
              <a:buClr>
                <a:srgbClr val="000000"/>
              </a:buClr>
              <a:buSzPts val="2800"/>
              <a:buFont typeface="Arial"/>
              <a:buChar char="■"/>
              <a:defRPr b="0" i="0" sz="1400" u="none" cap="none" strike="noStrike">
                <a:solidFill>
                  <a:srgbClr val="000000"/>
                </a:solidFill>
                <a:latin typeface="Arial"/>
                <a:ea typeface="Arial"/>
                <a:cs typeface="Arial"/>
                <a:sym typeface="Arial"/>
              </a:defRPr>
            </a:lvl3pPr>
            <a:lvl4pPr indent="-406400" lvl="3" marL="1828800" marR="0" rtl="0" algn="ctr">
              <a:lnSpc>
                <a:spcPct val="100000"/>
              </a:lnSpc>
              <a:spcBef>
                <a:spcPts val="3200"/>
              </a:spcBef>
              <a:spcAft>
                <a:spcPts val="0"/>
              </a:spcAft>
              <a:buClr>
                <a:srgbClr val="000000"/>
              </a:buClr>
              <a:buSzPts val="2800"/>
              <a:buFont typeface="Arial"/>
              <a:buChar char="●"/>
              <a:defRPr b="0" i="0" sz="1400" u="none" cap="none" strike="noStrike">
                <a:solidFill>
                  <a:srgbClr val="000000"/>
                </a:solidFill>
                <a:latin typeface="Arial"/>
                <a:ea typeface="Arial"/>
                <a:cs typeface="Arial"/>
                <a:sym typeface="Arial"/>
              </a:defRPr>
            </a:lvl4pPr>
            <a:lvl5pPr indent="-406400" lvl="4" marL="2286000" marR="0" rtl="0" algn="ctr">
              <a:lnSpc>
                <a:spcPct val="100000"/>
              </a:lnSpc>
              <a:spcBef>
                <a:spcPts val="3200"/>
              </a:spcBef>
              <a:spcAft>
                <a:spcPts val="0"/>
              </a:spcAft>
              <a:buClr>
                <a:srgbClr val="000000"/>
              </a:buClr>
              <a:buSzPts val="2800"/>
              <a:buFont typeface="Arial"/>
              <a:buChar char="○"/>
              <a:defRPr b="0" i="0" sz="1400" u="none" cap="none" strike="noStrike">
                <a:solidFill>
                  <a:srgbClr val="000000"/>
                </a:solidFill>
                <a:latin typeface="Arial"/>
                <a:ea typeface="Arial"/>
                <a:cs typeface="Arial"/>
                <a:sym typeface="Arial"/>
              </a:defRPr>
            </a:lvl5pPr>
            <a:lvl6pPr indent="-406400" lvl="5" marL="2743200" marR="0" rtl="0" algn="ctr">
              <a:lnSpc>
                <a:spcPct val="100000"/>
              </a:lnSpc>
              <a:spcBef>
                <a:spcPts val="3200"/>
              </a:spcBef>
              <a:spcAft>
                <a:spcPts val="0"/>
              </a:spcAft>
              <a:buClr>
                <a:srgbClr val="000000"/>
              </a:buClr>
              <a:buSzPts val="2800"/>
              <a:buFont typeface="Arial"/>
              <a:buChar char="■"/>
              <a:defRPr b="0" i="0" sz="1400" u="none" cap="none" strike="noStrike">
                <a:solidFill>
                  <a:srgbClr val="000000"/>
                </a:solidFill>
                <a:latin typeface="Arial"/>
                <a:ea typeface="Arial"/>
                <a:cs typeface="Arial"/>
                <a:sym typeface="Arial"/>
              </a:defRPr>
            </a:lvl6pPr>
            <a:lvl7pPr indent="-406400" lvl="6" marL="3200400" marR="0" rtl="0" algn="ctr">
              <a:lnSpc>
                <a:spcPct val="100000"/>
              </a:lnSpc>
              <a:spcBef>
                <a:spcPts val="3200"/>
              </a:spcBef>
              <a:spcAft>
                <a:spcPts val="0"/>
              </a:spcAft>
              <a:buClr>
                <a:srgbClr val="000000"/>
              </a:buClr>
              <a:buSzPts val="2800"/>
              <a:buFont typeface="Arial"/>
              <a:buChar char="●"/>
              <a:defRPr b="0" i="0" sz="1400" u="none" cap="none" strike="noStrike">
                <a:solidFill>
                  <a:srgbClr val="000000"/>
                </a:solidFill>
                <a:latin typeface="Arial"/>
                <a:ea typeface="Arial"/>
                <a:cs typeface="Arial"/>
                <a:sym typeface="Arial"/>
              </a:defRPr>
            </a:lvl7pPr>
            <a:lvl8pPr indent="-406400" lvl="7" marL="3657600" marR="0" rtl="0" algn="ctr">
              <a:lnSpc>
                <a:spcPct val="100000"/>
              </a:lnSpc>
              <a:spcBef>
                <a:spcPts val="3200"/>
              </a:spcBef>
              <a:spcAft>
                <a:spcPts val="0"/>
              </a:spcAft>
              <a:buClr>
                <a:srgbClr val="000000"/>
              </a:buClr>
              <a:buSzPts val="2800"/>
              <a:buFont typeface="Arial"/>
              <a:buChar char="○"/>
              <a:defRPr b="0" i="0" sz="1400" u="none" cap="none" strike="noStrike">
                <a:solidFill>
                  <a:srgbClr val="000000"/>
                </a:solidFill>
                <a:latin typeface="Arial"/>
                <a:ea typeface="Arial"/>
                <a:cs typeface="Arial"/>
                <a:sym typeface="Arial"/>
              </a:defRPr>
            </a:lvl8pPr>
            <a:lvl9pPr indent="-406400" lvl="8" marL="4114800" marR="0" rtl="0" algn="ctr">
              <a:lnSpc>
                <a:spcPct val="100000"/>
              </a:lnSpc>
              <a:spcBef>
                <a:spcPts val="3200"/>
              </a:spcBef>
              <a:spcAft>
                <a:spcPts val="3200"/>
              </a:spcAft>
              <a:buClr>
                <a:srgbClr val="000000"/>
              </a:buClr>
              <a:buSzPts val="2800"/>
              <a:buFont typeface="Arial"/>
              <a:buChar char="■"/>
              <a:defRPr b="0" i="0" sz="1400" u="none" cap="none" strike="noStrike">
                <a:solidFill>
                  <a:srgbClr val="000000"/>
                </a:solidFill>
                <a:latin typeface="Arial"/>
                <a:ea typeface="Arial"/>
                <a:cs typeface="Arial"/>
                <a:sym typeface="Arial"/>
              </a:defRPr>
            </a:lvl9pPr>
          </a:lstStyle>
          <a:p/>
        </p:txBody>
      </p:sp>
      <p:sp>
        <p:nvSpPr>
          <p:cNvPr id="41" name="Google Shape;41;p63"/>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over">
    <p:spTree>
      <p:nvGrpSpPr>
        <p:cNvPr id="9" name="Shape 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 name="Shape 10"/>
        <p:cNvGrpSpPr/>
        <p:nvPr/>
      </p:nvGrpSpPr>
      <p:grpSpPr>
        <a:xfrm>
          <a:off x="0" y="0"/>
          <a:ext cx="0" cy="0"/>
          <a:chOff x="0" y="0"/>
          <a:chExt cx="0" cy="0"/>
        </a:xfrm>
      </p:grpSpPr>
      <p:sp>
        <p:nvSpPr>
          <p:cNvPr id="11" name="Google Shape;11;p56"/>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Autofit/>
          </a:bodyPr>
          <a:lstStyle>
            <a:lvl1pPr lvl="0" marR="0" rtl="0" algn="l">
              <a:lnSpc>
                <a:spcPct val="100000"/>
              </a:lnSpc>
              <a:spcBef>
                <a:spcPts val="0"/>
              </a:spcBef>
              <a:spcAft>
                <a:spcPts val="0"/>
              </a:spcAft>
              <a:buClr>
                <a:srgbClr val="000000"/>
              </a:buClr>
              <a:buSzPts val="56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56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6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6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6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6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6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6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600"/>
              <a:buFont typeface="Arial"/>
              <a:buNone/>
              <a:defRPr b="0" i="0" sz="1400" u="none" cap="none" strike="noStrike">
                <a:solidFill>
                  <a:srgbClr val="000000"/>
                </a:solidFill>
                <a:latin typeface="Arial"/>
                <a:ea typeface="Arial"/>
                <a:cs typeface="Arial"/>
                <a:sym typeface="Arial"/>
              </a:defRPr>
            </a:lvl9pPr>
          </a:lstStyle>
          <a:p/>
        </p:txBody>
      </p:sp>
      <p:sp>
        <p:nvSpPr>
          <p:cNvPr id="12" name="Google Shape;12;p56"/>
          <p:cNvSpPr txBox="1"/>
          <p:nvPr>
            <p:ph idx="1" type="body"/>
          </p:nvPr>
        </p:nvSpPr>
        <p:spPr>
          <a:xfrm>
            <a:off x="623400" y="2304950"/>
            <a:ext cx="17041200" cy="6832800"/>
          </a:xfrm>
          <a:prstGeom prst="rect">
            <a:avLst/>
          </a:prstGeom>
          <a:noFill/>
          <a:ln>
            <a:noFill/>
          </a:ln>
        </p:spPr>
        <p:txBody>
          <a:bodyPr anchorCtr="0" anchor="t" bIns="182850" lIns="182850" spcFirstLastPara="1" rIns="182850" wrap="square" tIns="182850">
            <a:noAutofit/>
          </a:bodyPr>
          <a:lstStyle>
            <a:lvl1pPr indent="-457200" lvl="0" marL="457200" marR="0" rtl="0" algn="l">
              <a:lnSpc>
                <a:spcPct val="100000"/>
              </a:lnSpc>
              <a:spcBef>
                <a:spcPts val="0"/>
              </a:spcBef>
              <a:spcAft>
                <a:spcPts val="0"/>
              </a:spcAft>
              <a:buClr>
                <a:srgbClr val="000000"/>
              </a:buClr>
              <a:buSzPts val="3600"/>
              <a:buFont typeface="Arial"/>
              <a:buChar char="●"/>
              <a:defRPr b="0" i="0" sz="1400" u="none" cap="none" strike="noStrike">
                <a:solidFill>
                  <a:srgbClr val="000000"/>
                </a:solidFill>
                <a:latin typeface="Arial"/>
                <a:ea typeface="Arial"/>
                <a:cs typeface="Arial"/>
                <a:sym typeface="Arial"/>
              </a:defRPr>
            </a:lvl1pPr>
            <a:lvl2pPr indent="-406400" lvl="1" marL="914400" marR="0" rtl="0" algn="l">
              <a:lnSpc>
                <a:spcPct val="100000"/>
              </a:lnSpc>
              <a:spcBef>
                <a:spcPts val="3200"/>
              </a:spcBef>
              <a:spcAft>
                <a:spcPts val="0"/>
              </a:spcAft>
              <a:buClr>
                <a:srgbClr val="000000"/>
              </a:buClr>
              <a:buSzPts val="2800"/>
              <a:buFont typeface="Arial"/>
              <a:buChar char="○"/>
              <a:defRPr b="0" i="0" sz="1400" u="none" cap="none" strike="noStrike">
                <a:solidFill>
                  <a:srgbClr val="000000"/>
                </a:solidFill>
                <a:latin typeface="Arial"/>
                <a:ea typeface="Arial"/>
                <a:cs typeface="Arial"/>
                <a:sym typeface="Arial"/>
              </a:defRPr>
            </a:lvl2pPr>
            <a:lvl3pPr indent="-406400" lvl="2" marL="1371600" marR="0" rtl="0" algn="l">
              <a:lnSpc>
                <a:spcPct val="100000"/>
              </a:lnSpc>
              <a:spcBef>
                <a:spcPts val="3200"/>
              </a:spcBef>
              <a:spcAft>
                <a:spcPts val="0"/>
              </a:spcAft>
              <a:buClr>
                <a:srgbClr val="000000"/>
              </a:buClr>
              <a:buSzPts val="2800"/>
              <a:buFont typeface="Arial"/>
              <a:buChar char="■"/>
              <a:defRPr b="0" i="0" sz="1400" u="none" cap="none" strike="noStrike">
                <a:solidFill>
                  <a:srgbClr val="000000"/>
                </a:solidFill>
                <a:latin typeface="Arial"/>
                <a:ea typeface="Arial"/>
                <a:cs typeface="Arial"/>
                <a:sym typeface="Arial"/>
              </a:defRPr>
            </a:lvl3pPr>
            <a:lvl4pPr indent="-406400" lvl="3" marL="1828800" marR="0" rtl="0" algn="l">
              <a:lnSpc>
                <a:spcPct val="100000"/>
              </a:lnSpc>
              <a:spcBef>
                <a:spcPts val="3200"/>
              </a:spcBef>
              <a:spcAft>
                <a:spcPts val="0"/>
              </a:spcAft>
              <a:buClr>
                <a:srgbClr val="000000"/>
              </a:buClr>
              <a:buSzPts val="2800"/>
              <a:buFont typeface="Arial"/>
              <a:buChar char="●"/>
              <a:defRPr b="0" i="0" sz="1400" u="none" cap="none" strike="noStrike">
                <a:solidFill>
                  <a:srgbClr val="000000"/>
                </a:solidFill>
                <a:latin typeface="Arial"/>
                <a:ea typeface="Arial"/>
                <a:cs typeface="Arial"/>
                <a:sym typeface="Arial"/>
              </a:defRPr>
            </a:lvl4pPr>
            <a:lvl5pPr indent="-406400" lvl="4" marL="2286000" marR="0" rtl="0" algn="l">
              <a:lnSpc>
                <a:spcPct val="100000"/>
              </a:lnSpc>
              <a:spcBef>
                <a:spcPts val="3200"/>
              </a:spcBef>
              <a:spcAft>
                <a:spcPts val="0"/>
              </a:spcAft>
              <a:buClr>
                <a:srgbClr val="000000"/>
              </a:buClr>
              <a:buSzPts val="2800"/>
              <a:buFont typeface="Arial"/>
              <a:buChar char="○"/>
              <a:defRPr b="0" i="0" sz="1400" u="none" cap="none" strike="noStrike">
                <a:solidFill>
                  <a:srgbClr val="000000"/>
                </a:solidFill>
                <a:latin typeface="Arial"/>
                <a:ea typeface="Arial"/>
                <a:cs typeface="Arial"/>
                <a:sym typeface="Arial"/>
              </a:defRPr>
            </a:lvl5pPr>
            <a:lvl6pPr indent="-406400" lvl="5" marL="2743200" marR="0" rtl="0" algn="l">
              <a:lnSpc>
                <a:spcPct val="100000"/>
              </a:lnSpc>
              <a:spcBef>
                <a:spcPts val="3200"/>
              </a:spcBef>
              <a:spcAft>
                <a:spcPts val="0"/>
              </a:spcAft>
              <a:buClr>
                <a:srgbClr val="000000"/>
              </a:buClr>
              <a:buSzPts val="2800"/>
              <a:buFont typeface="Arial"/>
              <a:buChar char="■"/>
              <a:defRPr b="0" i="0" sz="1400" u="none" cap="none" strike="noStrike">
                <a:solidFill>
                  <a:srgbClr val="000000"/>
                </a:solidFill>
                <a:latin typeface="Arial"/>
                <a:ea typeface="Arial"/>
                <a:cs typeface="Arial"/>
                <a:sym typeface="Arial"/>
              </a:defRPr>
            </a:lvl6pPr>
            <a:lvl7pPr indent="-406400" lvl="6" marL="3200400" marR="0" rtl="0" algn="l">
              <a:lnSpc>
                <a:spcPct val="100000"/>
              </a:lnSpc>
              <a:spcBef>
                <a:spcPts val="3200"/>
              </a:spcBef>
              <a:spcAft>
                <a:spcPts val="0"/>
              </a:spcAft>
              <a:buClr>
                <a:srgbClr val="000000"/>
              </a:buClr>
              <a:buSzPts val="2800"/>
              <a:buFont typeface="Arial"/>
              <a:buChar char="●"/>
              <a:defRPr b="0" i="0" sz="1400" u="none" cap="none" strike="noStrike">
                <a:solidFill>
                  <a:srgbClr val="000000"/>
                </a:solidFill>
                <a:latin typeface="Arial"/>
                <a:ea typeface="Arial"/>
                <a:cs typeface="Arial"/>
                <a:sym typeface="Arial"/>
              </a:defRPr>
            </a:lvl7pPr>
            <a:lvl8pPr indent="-406400" lvl="7" marL="3657600" marR="0" rtl="0" algn="l">
              <a:lnSpc>
                <a:spcPct val="100000"/>
              </a:lnSpc>
              <a:spcBef>
                <a:spcPts val="3200"/>
              </a:spcBef>
              <a:spcAft>
                <a:spcPts val="0"/>
              </a:spcAft>
              <a:buClr>
                <a:srgbClr val="000000"/>
              </a:buClr>
              <a:buSzPts val="2800"/>
              <a:buFont typeface="Arial"/>
              <a:buChar char="○"/>
              <a:defRPr b="0" i="0" sz="1400" u="none" cap="none" strike="noStrike">
                <a:solidFill>
                  <a:srgbClr val="000000"/>
                </a:solidFill>
                <a:latin typeface="Arial"/>
                <a:ea typeface="Arial"/>
                <a:cs typeface="Arial"/>
                <a:sym typeface="Arial"/>
              </a:defRPr>
            </a:lvl8pPr>
            <a:lvl9pPr indent="-406400" lvl="8" marL="4114800" marR="0" rtl="0" algn="l">
              <a:lnSpc>
                <a:spcPct val="100000"/>
              </a:lnSpc>
              <a:spcBef>
                <a:spcPts val="3200"/>
              </a:spcBef>
              <a:spcAft>
                <a:spcPts val="3200"/>
              </a:spcAft>
              <a:buClr>
                <a:srgbClr val="000000"/>
              </a:buClr>
              <a:buSzPts val="2800"/>
              <a:buFont typeface="Arial"/>
              <a:buChar char="■"/>
              <a:defRPr b="0" i="0" sz="1400" u="none" cap="none" strike="noStrike">
                <a:solidFill>
                  <a:srgbClr val="000000"/>
                </a:solidFill>
                <a:latin typeface="Arial"/>
                <a:ea typeface="Arial"/>
                <a:cs typeface="Arial"/>
                <a:sym typeface="Arial"/>
              </a:defRPr>
            </a:lvl9pPr>
          </a:lstStyle>
          <a:p/>
        </p:txBody>
      </p:sp>
      <p:sp>
        <p:nvSpPr>
          <p:cNvPr id="13" name="Google Shape;13;p56"/>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 name="Shape 14"/>
        <p:cNvGrpSpPr/>
        <p:nvPr/>
      </p:nvGrpSpPr>
      <p:grpSpPr>
        <a:xfrm>
          <a:off x="0" y="0"/>
          <a:ext cx="0" cy="0"/>
          <a:chOff x="0" y="0"/>
          <a:chExt cx="0" cy="0"/>
        </a:xfrm>
      </p:grpSpPr>
      <p:sp>
        <p:nvSpPr>
          <p:cNvPr id="15" name="Google Shape;15;p57"/>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Autofit/>
          </a:bodyPr>
          <a:lstStyle>
            <a:lvl1pPr lvl="0" marR="0" rtl="0" algn="l">
              <a:lnSpc>
                <a:spcPct val="100000"/>
              </a:lnSpc>
              <a:spcBef>
                <a:spcPts val="0"/>
              </a:spcBef>
              <a:spcAft>
                <a:spcPts val="0"/>
              </a:spcAft>
              <a:buClr>
                <a:srgbClr val="000000"/>
              </a:buClr>
              <a:buSzPts val="56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56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6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6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6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6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6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6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600"/>
              <a:buFont typeface="Arial"/>
              <a:buNone/>
              <a:defRPr b="0" i="0" sz="1400" u="none" cap="none" strike="noStrike">
                <a:solidFill>
                  <a:srgbClr val="000000"/>
                </a:solidFill>
                <a:latin typeface="Arial"/>
                <a:ea typeface="Arial"/>
                <a:cs typeface="Arial"/>
                <a:sym typeface="Arial"/>
              </a:defRPr>
            </a:lvl9pPr>
          </a:lstStyle>
          <a:p/>
        </p:txBody>
      </p:sp>
      <p:sp>
        <p:nvSpPr>
          <p:cNvPr id="16" name="Google Shape;16;p57"/>
          <p:cNvSpPr txBox="1"/>
          <p:nvPr>
            <p:ph idx="1" type="body"/>
          </p:nvPr>
        </p:nvSpPr>
        <p:spPr>
          <a:xfrm>
            <a:off x="623400" y="2304950"/>
            <a:ext cx="7999800" cy="6832800"/>
          </a:xfrm>
          <a:prstGeom prst="rect">
            <a:avLst/>
          </a:prstGeom>
          <a:noFill/>
          <a:ln>
            <a:noFill/>
          </a:ln>
        </p:spPr>
        <p:txBody>
          <a:bodyPr anchorCtr="0" anchor="t" bIns="182850" lIns="182850" spcFirstLastPara="1" rIns="182850" wrap="square" tIns="182850">
            <a:noAutofit/>
          </a:bodyPr>
          <a:lstStyle>
            <a:lvl1pPr indent="-406400" lvl="0" marL="457200" marR="0" rtl="0" algn="l">
              <a:lnSpc>
                <a:spcPct val="100000"/>
              </a:lnSpc>
              <a:spcBef>
                <a:spcPts val="0"/>
              </a:spcBef>
              <a:spcAft>
                <a:spcPts val="0"/>
              </a:spcAft>
              <a:buClr>
                <a:srgbClr val="000000"/>
              </a:buClr>
              <a:buSzPts val="2800"/>
              <a:buFont typeface="Arial"/>
              <a:buChar char="●"/>
              <a:defRPr b="0" i="0" sz="2800" u="none" cap="none" strike="noStrike">
                <a:solidFill>
                  <a:srgbClr val="000000"/>
                </a:solidFill>
                <a:latin typeface="Arial"/>
                <a:ea typeface="Arial"/>
                <a:cs typeface="Arial"/>
                <a:sym typeface="Arial"/>
              </a:defRPr>
            </a:lvl1pPr>
            <a:lvl2pPr indent="-381000" lvl="1" marL="914400" marR="0" rtl="0" algn="l">
              <a:lnSpc>
                <a:spcPct val="100000"/>
              </a:lnSpc>
              <a:spcBef>
                <a:spcPts val="32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2pPr>
            <a:lvl3pPr indent="-381000" lvl="2" marL="1371600" marR="0" rtl="0" algn="l">
              <a:lnSpc>
                <a:spcPct val="100000"/>
              </a:lnSpc>
              <a:spcBef>
                <a:spcPts val="32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3pPr>
            <a:lvl4pPr indent="-381000" lvl="3" marL="1828800" marR="0" rtl="0" algn="l">
              <a:lnSpc>
                <a:spcPct val="100000"/>
              </a:lnSpc>
              <a:spcBef>
                <a:spcPts val="32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4pPr>
            <a:lvl5pPr indent="-381000" lvl="4" marL="2286000" marR="0" rtl="0" algn="l">
              <a:lnSpc>
                <a:spcPct val="100000"/>
              </a:lnSpc>
              <a:spcBef>
                <a:spcPts val="32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5pPr>
            <a:lvl6pPr indent="-381000" lvl="5" marL="2743200" marR="0" rtl="0" algn="l">
              <a:lnSpc>
                <a:spcPct val="100000"/>
              </a:lnSpc>
              <a:spcBef>
                <a:spcPts val="32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6pPr>
            <a:lvl7pPr indent="-381000" lvl="6" marL="3200400" marR="0" rtl="0" algn="l">
              <a:lnSpc>
                <a:spcPct val="100000"/>
              </a:lnSpc>
              <a:spcBef>
                <a:spcPts val="32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7pPr>
            <a:lvl8pPr indent="-381000" lvl="7" marL="3657600" marR="0" rtl="0" algn="l">
              <a:lnSpc>
                <a:spcPct val="100000"/>
              </a:lnSpc>
              <a:spcBef>
                <a:spcPts val="32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8pPr>
            <a:lvl9pPr indent="-381000" lvl="8" marL="4114800" marR="0" rtl="0" algn="l">
              <a:lnSpc>
                <a:spcPct val="100000"/>
              </a:lnSpc>
              <a:spcBef>
                <a:spcPts val="3200"/>
              </a:spcBef>
              <a:spcAft>
                <a:spcPts val="3200"/>
              </a:spcAft>
              <a:buClr>
                <a:srgbClr val="000000"/>
              </a:buClr>
              <a:buSzPts val="2400"/>
              <a:buFont typeface="Arial"/>
              <a:buChar char="■"/>
              <a:defRPr b="0" i="0" sz="2400" u="none" cap="none" strike="noStrike">
                <a:solidFill>
                  <a:srgbClr val="000000"/>
                </a:solidFill>
                <a:latin typeface="Arial"/>
                <a:ea typeface="Arial"/>
                <a:cs typeface="Arial"/>
                <a:sym typeface="Arial"/>
              </a:defRPr>
            </a:lvl9pPr>
          </a:lstStyle>
          <a:p/>
        </p:txBody>
      </p:sp>
      <p:sp>
        <p:nvSpPr>
          <p:cNvPr id="17" name="Google Shape;17;p57"/>
          <p:cNvSpPr txBox="1"/>
          <p:nvPr>
            <p:ph idx="2" type="body"/>
          </p:nvPr>
        </p:nvSpPr>
        <p:spPr>
          <a:xfrm>
            <a:off x="9664800" y="2304950"/>
            <a:ext cx="7999800" cy="6832800"/>
          </a:xfrm>
          <a:prstGeom prst="rect">
            <a:avLst/>
          </a:prstGeom>
          <a:noFill/>
          <a:ln>
            <a:noFill/>
          </a:ln>
        </p:spPr>
        <p:txBody>
          <a:bodyPr anchorCtr="0" anchor="t" bIns="182850" lIns="182850" spcFirstLastPara="1" rIns="182850" wrap="square" tIns="182850">
            <a:noAutofit/>
          </a:bodyPr>
          <a:lstStyle>
            <a:lvl1pPr indent="-406400" lvl="0" marL="457200" marR="0" rtl="0" algn="l">
              <a:lnSpc>
                <a:spcPct val="100000"/>
              </a:lnSpc>
              <a:spcBef>
                <a:spcPts val="0"/>
              </a:spcBef>
              <a:spcAft>
                <a:spcPts val="0"/>
              </a:spcAft>
              <a:buClr>
                <a:srgbClr val="000000"/>
              </a:buClr>
              <a:buSzPts val="2800"/>
              <a:buFont typeface="Arial"/>
              <a:buChar char="●"/>
              <a:defRPr b="0" i="0" sz="2800" u="none" cap="none" strike="noStrike">
                <a:solidFill>
                  <a:srgbClr val="000000"/>
                </a:solidFill>
                <a:latin typeface="Arial"/>
                <a:ea typeface="Arial"/>
                <a:cs typeface="Arial"/>
                <a:sym typeface="Arial"/>
              </a:defRPr>
            </a:lvl1pPr>
            <a:lvl2pPr indent="-381000" lvl="1" marL="914400" marR="0" rtl="0" algn="l">
              <a:lnSpc>
                <a:spcPct val="100000"/>
              </a:lnSpc>
              <a:spcBef>
                <a:spcPts val="32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2pPr>
            <a:lvl3pPr indent="-381000" lvl="2" marL="1371600" marR="0" rtl="0" algn="l">
              <a:lnSpc>
                <a:spcPct val="100000"/>
              </a:lnSpc>
              <a:spcBef>
                <a:spcPts val="32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3pPr>
            <a:lvl4pPr indent="-381000" lvl="3" marL="1828800" marR="0" rtl="0" algn="l">
              <a:lnSpc>
                <a:spcPct val="100000"/>
              </a:lnSpc>
              <a:spcBef>
                <a:spcPts val="32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4pPr>
            <a:lvl5pPr indent="-381000" lvl="4" marL="2286000" marR="0" rtl="0" algn="l">
              <a:lnSpc>
                <a:spcPct val="100000"/>
              </a:lnSpc>
              <a:spcBef>
                <a:spcPts val="32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5pPr>
            <a:lvl6pPr indent="-381000" lvl="5" marL="2743200" marR="0" rtl="0" algn="l">
              <a:lnSpc>
                <a:spcPct val="100000"/>
              </a:lnSpc>
              <a:spcBef>
                <a:spcPts val="32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6pPr>
            <a:lvl7pPr indent="-381000" lvl="6" marL="3200400" marR="0" rtl="0" algn="l">
              <a:lnSpc>
                <a:spcPct val="100000"/>
              </a:lnSpc>
              <a:spcBef>
                <a:spcPts val="32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7pPr>
            <a:lvl8pPr indent="-381000" lvl="7" marL="3657600" marR="0" rtl="0" algn="l">
              <a:lnSpc>
                <a:spcPct val="100000"/>
              </a:lnSpc>
              <a:spcBef>
                <a:spcPts val="32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8pPr>
            <a:lvl9pPr indent="-381000" lvl="8" marL="4114800" marR="0" rtl="0" algn="l">
              <a:lnSpc>
                <a:spcPct val="100000"/>
              </a:lnSpc>
              <a:spcBef>
                <a:spcPts val="3200"/>
              </a:spcBef>
              <a:spcAft>
                <a:spcPts val="3200"/>
              </a:spcAft>
              <a:buClr>
                <a:srgbClr val="000000"/>
              </a:buClr>
              <a:buSzPts val="2400"/>
              <a:buFont typeface="Arial"/>
              <a:buChar char="■"/>
              <a:defRPr b="0" i="0" sz="2400" u="none" cap="none" strike="noStrike">
                <a:solidFill>
                  <a:srgbClr val="000000"/>
                </a:solidFill>
                <a:latin typeface="Arial"/>
                <a:ea typeface="Arial"/>
                <a:cs typeface="Arial"/>
                <a:sym typeface="Arial"/>
              </a:defRPr>
            </a:lvl9pPr>
          </a:lstStyle>
          <a:p/>
        </p:txBody>
      </p:sp>
      <p:sp>
        <p:nvSpPr>
          <p:cNvPr id="18" name="Google Shape;18;p57"/>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58"/>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Autofit/>
          </a:bodyPr>
          <a:lstStyle>
            <a:lvl1pPr lvl="0" marR="0" rtl="0" algn="l">
              <a:lnSpc>
                <a:spcPct val="100000"/>
              </a:lnSpc>
              <a:spcBef>
                <a:spcPts val="0"/>
              </a:spcBef>
              <a:spcAft>
                <a:spcPts val="0"/>
              </a:spcAft>
              <a:buClr>
                <a:srgbClr val="000000"/>
              </a:buClr>
              <a:buSzPts val="56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56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6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6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6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6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6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6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600"/>
              <a:buFont typeface="Arial"/>
              <a:buNone/>
              <a:defRPr b="0" i="0" sz="1400" u="none" cap="none" strike="noStrike">
                <a:solidFill>
                  <a:srgbClr val="000000"/>
                </a:solidFill>
                <a:latin typeface="Arial"/>
                <a:ea typeface="Arial"/>
                <a:cs typeface="Arial"/>
                <a:sym typeface="Arial"/>
              </a:defRPr>
            </a:lvl9pPr>
          </a:lstStyle>
          <a:p/>
        </p:txBody>
      </p:sp>
      <p:sp>
        <p:nvSpPr>
          <p:cNvPr id="21" name="Google Shape;21;p58"/>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2" name="Shape 22"/>
        <p:cNvGrpSpPr/>
        <p:nvPr/>
      </p:nvGrpSpPr>
      <p:grpSpPr>
        <a:xfrm>
          <a:off x="0" y="0"/>
          <a:ext cx="0" cy="0"/>
          <a:chOff x="0" y="0"/>
          <a:chExt cx="0" cy="0"/>
        </a:xfrm>
      </p:grpSpPr>
      <p:sp>
        <p:nvSpPr>
          <p:cNvPr id="23" name="Google Shape;23;p59"/>
          <p:cNvSpPr txBox="1"/>
          <p:nvPr>
            <p:ph type="title"/>
          </p:nvPr>
        </p:nvSpPr>
        <p:spPr>
          <a:xfrm>
            <a:off x="623400" y="1111200"/>
            <a:ext cx="5616000" cy="1511400"/>
          </a:xfrm>
          <a:prstGeom prst="rect">
            <a:avLst/>
          </a:prstGeom>
          <a:noFill/>
          <a:ln>
            <a:noFill/>
          </a:ln>
        </p:spPr>
        <p:txBody>
          <a:bodyPr anchorCtr="0" anchor="b" bIns="182850" lIns="182850" spcFirstLastPara="1" rIns="182850" wrap="square" tIns="182850">
            <a:noAutofit/>
          </a:bodyPr>
          <a:lstStyle>
            <a:lvl1pPr lvl="0" marR="0" rtl="0" algn="l">
              <a:lnSpc>
                <a:spcPct val="100000"/>
              </a:lnSpc>
              <a:spcBef>
                <a:spcPts val="0"/>
              </a:spcBef>
              <a:spcAft>
                <a:spcPts val="0"/>
              </a:spcAft>
              <a:buClr>
                <a:srgbClr val="000000"/>
              </a:buClr>
              <a:buSzPts val="4800"/>
              <a:buFont typeface="Arial"/>
              <a:buNone/>
              <a:defRPr b="0" i="0" sz="4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4800"/>
              <a:buFont typeface="Arial"/>
              <a:buNone/>
              <a:defRPr b="0" i="0" sz="4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4800"/>
              <a:buFont typeface="Arial"/>
              <a:buNone/>
              <a:defRPr b="0" i="0" sz="4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4800"/>
              <a:buFont typeface="Arial"/>
              <a:buNone/>
              <a:defRPr b="0" i="0" sz="4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4800"/>
              <a:buFont typeface="Arial"/>
              <a:buNone/>
              <a:defRPr b="0" i="0" sz="4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4800"/>
              <a:buFont typeface="Arial"/>
              <a:buNone/>
              <a:defRPr b="0" i="0" sz="4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4800"/>
              <a:buFont typeface="Arial"/>
              <a:buNone/>
              <a:defRPr b="0" i="0" sz="4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4800"/>
              <a:buFont typeface="Arial"/>
              <a:buNone/>
              <a:defRPr b="0" i="0" sz="4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4800"/>
              <a:buFont typeface="Arial"/>
              <a:buNone/>
              <a:defRPr b="0" i="0" sz="4800" u="none" cap="none" strike="noStrike">
                <a:solidFill>
                  <a:srgbClr val="000000"/>
                </a:solidFill>
                <a:latin typeface="Arial"/>
                <a:ea typeface="Arial"/>
                <a:cs typeface="Arial"/>
                <a:sym typeface="Arial"/>
              </a:defRPr>
            </a:lvl9pPr>
          </a:lstStyle>
          <a:p/>
        </p:txBody>
      </p:sp>
      <p:sp>
        <p:nvSpPr>
          <p:cNvPr id="24" name="Google Shape;24;p59"/>
          <p:cNvSpPr txBox="1"/>
          <p:nvPr>
            <p:ph idx="1" type="body"/>
          </p:nvPr>
        </p:nvSpPr>
        <p:spPr>
          <a:xfrm>
            <a:off x="623400" y="2779200"/>
            <a:ext cx="5616000" cy="6358800"/>
          </a:xfrm>
          <a:prstGeom prst="rect">
            <a:avLst/>
          </a:prstGeom>
          <a:noFill/>
          <a:ln>
            <a:noFill/>
          </a:ln>
        </p:spPr>
        <p:txBody>
          <a:bodyPr anchorCtr="0" anchor="t" bIns="182850" lIns="182850" spcFirstLastPara="1" rIns="182850" wrap="square" tIns="182850">
            <a:noAutofit/>
          </a:bodyPr>
          <a:lstStyle>
            <a:lvl1pPr indent="-381000" lvl="0" marL="457200" marR="0" rtl="0" algn="l">
              <a:lnSpc>
                <a:spcPct val="100000"/>
              </a:lnSpc>
              <a:spcBef>
                <a:spcPts val="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1pPr>
            <a:lvl2pPr indent="-381000" lvl="1" marL="914400" marR="0" rtl="0" algn="l">
              <a:lnSpc>
                <a:spcPct val="100000"/>
              </a:lnSpc>
              <a:spcBef>
                <a:spcPts val="32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2pPr>
            <a:lvl3pPr indent="-381000" lvl="2" marL="1371600" marR="0" rtl="0" algn="l">
              <a:lnSpc>
                <a:spcPct val="100000"/>
              </a:lnSpc>
              <a:spcBef>
                <a:spcPts val="32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3pPr>
            <a:lvl4pPr indent="-381000" lvl="3" marL="1828800" marR="0" rtl="0" algn="l">
              <a:lnSpc>
                <a:spcPct val="100000"/>
              </a:lnSpc>
              <a:spcBef>
                <a:spcPts val="32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4pPr>
            <a:lvl5pPr indent="-381000" lvl="4" marL="2286000" marR="0" rtl="0" algn="l">
              <a:lnSpc>
                <a:spcPct val="100000"/>
              </a:lnSpc>
              <a:spcBef>
                <a:spcPts val="32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5pPr>
            <a:lvl6pPr indent="-381000" lvl="5" marL="2743200" marR="0" rtl="0" algn="l">
              <a:lnSpc>
                <a:spcPct val="100000"/>
              </a:lnSpc>
              <a:spcBef>
                <a:spcPts val="32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6pPr>
            <a:lvl7pPr indent="-381000" lvl="6" marL="3200400" marR="0" rtl="0" algn="l">
              <a:lnSpc>
                <a:spcPct val="100000"/>
              </a:lnSpc>
              <a:spcBef>
                <a:spcPts val="32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7pPr>
            <a:lvl8pPr indent="-381000" lvl="7" marL="3657600" marR="0" rtl="0" algn="l">
              <a:lnSpc>
                <a:spcPct val="100000"/>
              </a:lnSpc>
              <a:spcBef>
                <a:spcPts val="32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8pPr>
            <a:lvl9pPr indent="-381000" lvl="8" marL="4114800" marR="0" rtl="0" algn="l">
              <a:lnSpc>
                <a:spcPct val="100000"/>
              </a:lnSpc>
              <a:spcBef>
                <a:spcPts val="3200"/>
              </a:spcBef>
              <a:spcAft>
                <a:spcPts val="3200"/>
              </a:spcAft>
              <a:buClr>
                <a:srgbClr val="000000"/>
              </a:buClr>
              <a:buSzPts val="2400"/>
              <a:buFont typeface="Arial"/>
              <a:buChar char="■"/>
              <a:defRPr b="0" i="0" sz="2400" u="none" cap="none" strike="noStrike">
                <a:solidFill>
                  <a:srgbClr val="000000"/>
                </a:solidFill>
                <a:latin typeface="Arial"/>
                <a:ea typeface="Arial"/>
                <a:cs typeface="Arial"/>
                <a:sym typeface="Arial"/>
              </a:defRPr>
            </a:lvl9pPr>
          </a:lstStyle>
          <a:p/>
        </p:txBody>
      </p:sp>
      <p:sp>
        <p:nvSpPr>
          <p:cNvPr id="25" name="Google Shape;25;p59"/>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6" name="Shape 26"/>
        <p:cNvGrpSpPr/>
        <p:nvPr/>
      </p:nvGrpSpPr>
      <p:grpSpPr>
        <a:xfrm>
          <a:off x="0" y="0"/>
          <a:ext cx="0" cy="0"/>
          <a:chOff x="0" y="0"/>
          <a:chExt cx="0" cy="0"/>
        </a:xfrm>
      </p:grpSpPr>
      <p:sp>
        <p:nvSpPr>
          <p:cNvPr id="27" name="Google Shape;27;p60"/>
          <p:cNvSpPr txBox="1"/>
          <p:nvPr>
            <p:ph type="title"/>
          </p:nvPr>
        </p:nvSpPr>
        <p:spPr>
          <a:xfrm>
            <a:off x="980500" y="900300"/>
            <a:ext cx="12735600" cy="8181600"/>
          </a:xfrm>
          <a:prstGeom prst="rect">
            <a:avLst/>
          </a:prstGeom>
          <a:noFill/>
          <a:ln>
            <a:noFill/>
          </a:ln>
        </p:spPr>
        <p:txBody>
          <a:bodyPr anchorCtr="0" anchor="ctr" bIns="182850" lIns="182850" spcFirstLastPara="1" rIns="182850" wrap="square" tIns="182850">
            <a:noAutofit/>
          </a:bodyPr>
          <a:lstStyle>
            <a:lvl1pPr lvl="0" marR="0" rtl="0" algn="l">
              <a:lnSpc>
                <a:spcPct val="100000"/>
              </a:lnSpc>
              <a:spcBef>
                <a:spcPts val="0"/>
              </a:spcBef>
              <a:spcAft>
                <a:spcPts val="0"/>
              </a:spcAft>
              <a:buClr>
                <a:srgbClr val="000000"/>
              </a:buClr>
              <a:buSzPts val="9600"/>
              <a:buFont typeface="Arial"/>
              <a:buNone/>
              <a:defRPr b="0" i="0" sz="96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9600"/>
              <a:buFont typeface="Arial"/>
              <a:buNone/>
              <a:defRPr b="0" i="0" sz="9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9600"/>
              <a:buFont typeface="Arial"/>
              <a:buNone/>
              <a:defRPr b="0" i="0" sz="9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600"/>
              <a:buFont typeface="Arial"/>
              <a:buNone/>
              <a:defRPr b="0" i="0" sz="9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600"/>
              <a:buFont typeface="Arial"/>
              <a:buNone/>
              <a:defRPr b="0" i="0" sz="9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600"/>
              <a:buFont typeface="Arial"/>
              <a:buNone/>
              <a:defRPr b="0" i="0" sz="9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600"/>
              <a:buFont typeface="Arial"/>
              <a:buNone/>
              <a:defRPr b="0" i="0" sz="9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600"/>
              <a:buFont typeface="Arial"/>
              <a:buNone/>
              <a:defRPr b="0" i="0" sz="9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600"/>
              <a:buFont typeface="Arial"/>
              <a:buNone/>
              <a:defRPr b="0" i="0" sz="9600" u="none" cap="none" strike="noStrike">
                <a:solidFill>
                  <a:srgbClr val="000000"/>
                </a:solidFill>
                <a:latin typeface="Arial"/>
                <a:ea typeface="Arial"/>
                <a:cs typeface="Arial"/>
                <a:sym typeface="Arial"/>
              </a:defRPr>
            </a:lvl9pPr>
          </a:lstStyle>
          <a:p/>
        </p:txBody>
      </p:sp>
      <p:sp>
        <p:nvSpPr>
          <p:cNvPr id="28" name="Google Shape;28;p60"/>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9" name="Shape 29"/>
        <p:cNvGrpSpPr/>
        <p:nvPr/>
      </p:nvGrpSpPr>
      <p:grpSpPr>
        <a:xfrm>
          <a:off x="0" y="0"/>
          <a:ext cx="0" cy="0"/>
          <a:chOff x="0" y="0"/>
          <a:chExt cx="0" cy="0"/>
        </a:xfrm>
      </p:grpSpPr>
      <p:sp>
        <p:nvSpPr>
          <p:cNvPr id="30" name="Google Shape;30;p61"/>
          <p:cNvSpPr/>
          <p:nvPr/>
        </p:nvSpPr>
        <p:spPr>
          <a:xfrm>
            <a:off x="9144000" y="-250"/>
            <a:ext cx="9144000" cy="10287000"/>
          </a:xfrm>
          <a:prstGeom prst="rect">
            <a:avLst/>
          </a:prstGeom>
          <a:solidFill>
            <a:schemeClr val="lt2"/>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61"/>
          <p:cNvSpPr txBox="1"/>
          <p:nvPr>
            <p:ph type="title"/>
          </p:nvPr>
        </p:nvSpPr>
        <p:spPr>
          <a:xfrm>
            <a:off x="531000" y="2466350"/>
            <a:ext cx="8090400" cy="2964600"/>
          </a:xfrm>
          <a:prstGeom prst="rect">
            <a:avLst/>
          </a:prstGeom>
          <a:noFill/>
          <a:ln>
            <a:noFill/>
          </a:ln>
        </p:spPr>
        <p:txBody>
          <a:bodyPr anchorCtr="0" anchor="b" bIns="182850" lIns="182850" spcFirstLastPara="1" rIns="182850" wrap="square" tIns="182850">
            <a:noAutofit/>
          </a:bodyPr>
          <a:lstStyle>
            <a:lvl1pPr lvl="0" marR="0" rtl="0" algn="ctr">
              <a:lnSpc>
                <a:spcPct val="100000"/>
              </a:lnSpc>
              <a:spcBef>
                <a:spcPts val="0"/>
              </a:spcBef>
              <a:spcAft>
                <a:spcPts val="0"/>
              </a:spcAft>
              <a:buClr>
                <a:srgbClr val="000000"/>
              </a:buClr>
              <a:buSzPts val="8400"/>
              <a:buFont typeface="Arial"/>
              <a:buNone/>
              <a:defRPr b="0" i="0" sz="84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8400"/>
              <a:buFont typeface="Arial"/>
              <a:buNone/>
              <a:defRPr b="0" i="0" sz="8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8400"/>
              <a:buFont typeface="Arial"/>
              <a:buNone/>
              <a:defRPr b="0" i="0" sz="8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8400"/>
              <a:buFont typeface="Arial"/>
              <a:buNone/>
              <a:defRPr b="0" i="0" sz="8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8400"/>
              <a:buFont typeface="Arial"/>
              <a:buNone/>
              <a:defRPr b="0" i="0" sz="8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8400"/>
              <a:buFont typeface="Arial"/>
              <a:buNone/>
              <a:defRPr b="0" i="0" sz="8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8400"/>
              <a:buFont typeface="Arial"/>
              <a:buNone/>
              <a:defRPr b="0" i="0" sz="8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8400"/>
              <a:buFont typeface="Arial"/>
              <a:buNone/>
              <a:defRPr b="0" i="0" sz="8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8400"/>
              <a:buFont typeface="Arial"/>
              <a:buNone/>
              <a:defRPr b="0" i="0" sz="8400" u="none" cap="none" strike="noStrike">
                <a:solidFill>
                  <a:srgbClr val="000000"/>
                </a:solidFill>
                <a:latin typeface="Arial"/>
                <a:ea typeface="Arial"/>
                <a:cs typeface="Arial"/>
                <a:sym typeface="Arial"/>
              </a:defRPr>
            </a:lvl9pPr>
          </a:lstStyle>
          <a:p/>
        </p:txBody>
      </p:sp>
      <p:sp>
        <p:nvSpPr>
          <p:cNvPr id="32" name="Google Shape;32;p61"/>
          <p:cNvSpPr txBox="1"/>
          <p:nvPr>
            <p:ph idx="1" type="subTitle"/>
          </p:nvPr>
        </p:nvSpPr>
        <p:spPr>
          <a:xfrm>
            <a:off x="531000" y="5606150"/>
            <a:ext cx="8090400" cy="2470200"/>
          </a:xfrm>
          <a:prstGeom prst="rect">
            <a:avLst/>
          </a:prstGeom>
          <a:noFill/>
          <a:ln>
            <a:noFill/>
          </a:ln>
        </p:spPr>
        <p:txBody>
          <a:bodyPr anchorCtr="0" anchor="t" bIns="182850" lIns="182850" spcFirstLastPara="1" rIns="182850" wrap="square" tIns="182850">
            <a:noAutofit/>
          </a:bodyPr>
          <a:lstStyle>
            <a:lvl1pPr lvl="0" marR="0" rtl="0" algn="ctr">
              <a:lnSpc>
                <a:spcPct val="100000"/>
              </a:lnSpc>
              <a:spcBef>
                <a:spcPts val="0"/>
              </a:spcBef>
              <a:spcAft>
                <a:spcPts val="0"/>
              </a:spcAft>
              <a:buClr>
                <a:srgbClr val="000000"/>
              </a:buClr>
              <a:buSzPts val="4200"/>
              <a:buFont typeface="Arial"/>
              <a:buNone/>
              <a:defRPr b="0" i="0" sz="4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4200"/>
              <a:buFont typeface="Arial"/>
              <a:buNone/>
              <a:defRPr b="0" i="0" sz="4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4200"/>
              <a:buFont typeface="Arial"/>
              <a:buNone/>
              <a:defRPr b="0" i="0" sz="4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4200"/>
              <a:buFont typeface="Arial"/>
              <a:buNone/>
              <a:defRPr b="0" i="0" sz="4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4200"/>
              <a:buFont typeface="Arial"/>
              <a:buNone/>
              <a:defRPr b="0" i="0" sz="4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4200"/>
              <a:buFont typeface="Arial"/>
              <a:buNone/>
              <a:defRPr b="0" i="0" sz="4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4200"/>
              <a:buFont typeface="Arial"/>
              <a:buNone/>
              <a:defRPr b="0" i="0" sz="4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4200"/>
              <a:buFont typeface="Arial"/>
              <a:buNone/>
              <a:defRPr b="0" i="0" sz="4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4200"/>
              <a:buFont typeface="Arial"/>
              <a:buNone/>
              <a:defRPr b="0" i="0" sz="4200" u="none" cap="none" strike="noStrike">
                <a:solidFill>
                  <a:srgbClr val="000000"/>
                </a:solidFill>
                <a:latin typeface="Arial"/>
                <a:ea typeface="Arial"/>
                <a:cs typeface="Arial"/>
                <a:sym typeface="Arial"/>
              </a:defRPr>
            </a:lvl9pPr>
          </a:lstStyle>
          <a:p/>
        </p:txBody>
      </p:sp>
      <p:sp>
        <p:nvSpPr>
          <p:cNvPr id="33" name="Google Shape;33;p61"/>
          <p:cNvSpPr txBox="1"/>
          <p:nvPr>
            <p:ph idx="2" type="body"/>
          </p:nvPr>
        </p:nvSpPr>
        <p:spPr>
          <a:xfrm>
            <a:off x="9879000" y="1448150"/>
            <a:ext cx="7674000" cy="7390200"/>
          </a:xfrm>
          <a:prstGeom prst="rect">
            <a:avLst/>
          </a:prstGeom>
          <a:noFill/>
          <a:ln>
            <a:noFill/>
          </a:ln>
        </p:spPr>
        <p:txBody>
          <a:bodyPr anchorCtr="0" anchor="ctr" bIns="182850" lIns="182850" spcFirstLastPara="1" rIns="182850" wrap="square" tIns="182850">
            <a:noAutofit/>
          </a:bodyPr>
          <a:lstStyle>
            <a:lvl1pPr indent="-457200" lvl="0" marL="457200" marR="0" rtl="0" algn="l">
              <a:lnSpc>
                <a:spcPct val="100000"/>
              </a:lnSpc>
              <a:spcBef>
                <a:spcPts val="0"/>
              </a:spcBef>
              <a:spcAft>
                <a:spcPts val="0"/>
              </a:spcAft>
              <a:buClr>
                <a:srgbClr val="000000"/>
              </a:buClr>
              <a:buSzPts val="3600"/>
              <a:buFont typeface="Arial"/>
              <a:buChar char="●"/>
              <a:defRPr b="0" i="0" sz="1400" u="none" cap="none" strike="noStrike">
                <a:solidFill>
                  <a:srgbClr val="000000"/>
                </a:solidFill>
                <a:latin typeface="Arial"/>
                <a:ea typeface="Arial"/>
                <a:cs typeface="Arial"/>
                <a:sym typeface="Arial"/>
              </a:defRPr>
            </a:lvl1pPr>
            <a:lvl2pPr indent="-406400" lvl="1" marL="914400" marR="0" rtl="0" algn="l">
              <a:lnSpc>
                <a:spcPct val="100000"/>
              </a:lnSpc>
              <a:spcBef>
                <a:spcPts val="3200"/>
              </a:spcBef>
              <a:spcAft>
                <a:spcPts val="0"/>
              </a:spcAft>
              <a:buClr>
                <a:srgbClr val="000000"/>
              </a:buClr>
              <a:buSzPts val="2800"/>
              <a:buFont typeface="Arial"/>
              <a:buChar char="○"/>
              <a:defRPr b="0" i="0" sz="1400" u="none" cap="none" strike="noStrike">
                <a:solidFill>
                  <a:srgbClr val="000000"/>
                </a:solidFill>
                <a:latin typeface="Arial"/>
                <a:ea typeface="Arial"/>
                <a:cs typeface="Arial"/>
                <a:sym typeface="Arial"/>
              </a:defRPr>
            </a:lvl2pPr>
            <a:lvl3pPr indent="-406400" lvl="2" marL="1371600" marR="0" rtl="0" algn="l">
              <a:lnSpc>
                <a:spcPct val="100000"/>
              </a:lnSpc>
              <a:spcBef>
                <a:spcPts val="3200"/>
              </a:spcBef>
              <a:spcAft>
                <a:spcPts val="0"/>
              </a:spcAft>
              <a:buClr>
                <a:srgbClr val="000000"/>
              </a:buClr>
              <a:buSzPts val="2800"/>
              <a:buFont typeface="Arial"/>
              <a:buChar char="■"/>
              <a:defRPr b="0" i="0" sz="1400" u="none" cap="none" strike="noStrike">
                <a:solidFill>
                  <a:srgbClr val="000000"/>
                </a:solidFill>
                <a:latin typeface="Arial"/>
                <a:ea typeface="Arial"/>
                <a:cs typeface="Arial"/>
                <a:sym typeface="Arial"/>
              </a:defRPr>
            </a:lvl3pPr>
            <a:lvl4pPr indent="-406400" lvl="3" marL="1828800" marR="0" rtl="0" algn="l">
              <a:lnSpc>
                <a:spcPct val="100000"/>
              </a:lnSpc>
              <a:spcBef>
                <a:spcPts val="3200"/>
              </a:spcBef>
              <a:spcAft>
                <a:spcPts val="0"/>
              </a:spcAft>
              <a:buClr>
                <a:srgbClr val="000000"/>
              </a:buClr>
              <a:buSzPts val="2800"/>
              <a:buFont typeface="Arial"/>
              <a:buChar char="●"/>
              <a:defRPr b="0" i="0" sz="1400" u="none" cap="none" strike="noStrike">
                <a:solidFill>
                  <a:srgbClr val="000000"/>
                </a:solidFill>
                <a:latin typeface="Arial"/>
                <a:ea typeface="Arial"/>
                <a:cs typeface="Arial"/>
                <a:sym typeface="Arial"/>
              </a:defRPr>
            </a:lvl4pPr>
            <a:lvl5pPr indent="-406400" lvl="4" marL="2286000" marR="0" rtl="0" algn="l">
              <a:lnSpc>
                <a:spcPct val="100000"/>
              </a:lnSpc>
              <a:spcBef>
                <a:spcPts val="3200"/>
              </a:spcBef>
              <a:spcAft>
                <a:spcPts val="0"/>
              </a:spcAft>
              <a:buClr>
                <a:srgbClr val="000000"/>
              </a:buClr>
              <a:buSzPts val="2800"/>
              <a:buFont typeface="Arial"/>
              <a:buChar char="○"/>
              <a:defRPr b="0" i="0" sz="1400" u="none" cap="none" strike="noStrike">
                <a:solidFill>
                  <a:srgbClr val="000000"/>
                </a:solidFill>
                <a:latin typeface="Arial"/>
                <a:ea typeface="Arial"/>
                <a:cs typeface="Arial"/>
                <a:sym typeface="Arial"/>
              </a:defRPr>
            </a:lvl5pPr>
            <a:lvl6pPr indent="-406400" lvl="5" marL="2743200" marR="0" rtl="0" algn="l">
              <a:lnSpc>
                <a:spcPct val="100000"/>
              </a:lnSpc>
              <a:spcBef>
                <a:spcPts val="3200"/>
              </a:spcBef>
              <a:spcAft>
                <a:spcPts val="0"/>
              </a:spcAft>
              <a:buClr>
                <a:srgbClr val="000000"/>
              </a:buClr>
              <a:buSzPts val="2800"/>
              <a:buFont typeface="Arial"/>
              <a:buChar char="■"/>
              <a:defRPr b="0" i="0" sz="1400" u="none" cap="none" strike="noStrike">
                <a:solidFill>
                  <a:srgbClr val="000000"/>
                </a:solidFill>
                <a:latin typeface="Arial"/>
                <a:ea typeface="Arial"/>
                <a:cs typeface="Arial"/>
                <a:sym typeface="Arial"/>
              </a:defRPr>
            </a:lvl6pPr>
            <a:lvl7pPr indent="-406400" lvl="6" marL="3200400" marR="0" rtl="0" algn="l">
              <a:lnSpc>
                <a:spcPct val="100000"/>
              </a:lnSpc>
              <a:spcBef>
                <a:spcPts val="3200"/>
              </a:spcBef>
              <a:spcAft>
                <a:spcPts val="0"/>
              </a:spcAft>
              <a:buClr>
                <a:srgbClr val="000000"/>
              </a:buClr>
              <a:buSzPts val="2800"/>
              <a:buFont typeface="Arial"/>
              <a:buChar char="●"/>
              <a:defRPr b="0" i="0" sz="1400" u="none" cap="none" strike="noStrike">
                <a:solidFill>
                  <a:srgbClr val="000000"/>
                </a:solidFill>
                <a:latin typeface="Arial"/>
                <a:ea typeface="Arial"/>
                <a:cs typeface="Arial"/>
                <a:sym typeface="Arial"/>
              </a:defRPr>
            </a:lvl7pPr>
            <a:lvl8pPr indent="-406400" lvl="7" marL="3657600" marR="0" rtl="0" algn="l">
              <a:lnSpc>
                <a:spcPct val="100000"/>
              </a:lnSpc>
              <a:spcBef>
                <a:spcPts val="3200"/>
              </a:spcBef>
              <a:spcAft>
                <a:spcPts val="0"/>
              </a:spcAft>
              <a:buClr>
                <a:srgbClr val="000000"/>
              </a:buClr>
              <a:buSzPts val="2800"/>
              <a:buFont typeface="Arial"/>
              <a:buChar char="○"/>
              <a:defRPr b="0" i="0" sz="1400" u="none" cap="none" strike="noStrike">
                <a:solidFill>
                  <a:srgbClr val="000000"/>
                </a:solidFill>
                <a:latin typeface="Arial"/>
                <a:ea typeface="Arial"/>
                <a:cs typeface="Arial"/>
                <a:sym typeface="Arial"/>
              </a:defRPr>
            </a:lvl8pPr>
            <a:lvl9pPr indent="-406400" lvl="8" marL="4114800" marR="0" rtl="0" algn="l">
              <a:lnSpc>
                <a:spcPct val="100000"/>
              </a:lnSpc>
              <a:spcBef>
                <a:spcPts val="3200"/>
              </a:spcBef>
              <a:spcAft>
                <a:spcPts val="3200"/>
              </a:spcAft>
              <a:buClr>
                <a:srgbClr val="000000"/>
              </a:buClr>
              <a:buSzPts val="2800"/>
              <a:buFont typeface="Arial"/>
              <a:buChar char="■"/>
              <a:defRPr b="0" i="0" sz="1400" u="none" cap="none" strike="noStrike">
                <a:solidFill>
                  <a:srgbClr val="000000"/>
                </a:solidFill>
                <a:latin typeface="Arial"/>
                <a:ea typeface="Arial"/>
                <a:cs typeface="Arial"/>
                <a:sym typeface="Arial"/>
              </a:defRPr>
            </a:lvl9pPr>
          </a:lstStyle>
          <a:p/>
        </p:txBody>
      </p:sp>
      <p:sp>
        <p:nvSpPr>
          <p:cNvPr id="34" name="Google Shape;34;p61"/>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5" name="Shape 35"/>
        <p:cNvGrpSpPr/>
        <p:nvPr/>
      </p:nvGrpSpPr>
      <p:grpSpPr>
        <a:xfrm>
          <a:off x="0" y="0"/>
          <a:ext cx="0" cy="0"/>
          <a:chOff x="0" y="0"/>
          <a:chExt cx="0" cy="0"/>
        </a:xfrm>
      </p:grpSpPr>
      <p:sp>
        <p:nvSpPr>
          <p:cNvPr id="36" name="Google Shape;36;p62"/>
          <p:cNvSpPr txBox="1"/>
          <p:nvPr>
            <p:ph idx="1" type="body"/>
          </p:nvPr>
        </p:nvSpPr>
        <p:spPr>
          <a:xfrm>
            <a:off x="623400" y="8461150"/>
            <a:ext cx="11997600" cy="1210200"/>
          </a:xfrm>
          <a:prstGeom prst="rect">
            <a:avLst/>
          </a:prstGeom>
          <a:noFill/>
          <a:ln>
            <a:noFill/>
          </a:ln>
        </p:spPr>
        <p:txBody>
          <a:bodyPr anchorCtr="0" anchor="ctr" bIns="182850" lIns="182850" spcFirstLastPara="1" rIns="182850" wrap="square" tIns="182850">
            <a:noAutofit/>
          </a:bodyPr>
          <a:lstStyle>
            <a:lvl1pPr indent="-228600" lvl="0" marL="457200" marR="0" rtl="0" algn="l">
              <a:lnSpc>
                <a:spcPct val="100000"/>
              </a:lnSpc>
              <a:spcBef>
                <a:spcPts val="0"/>
              </a:spcBef>
              <a:spcAft>
                <a:spcPts val="0"/>
              </a:spcAft>
              <a:buClr>
                <a:srgbClr val="000000"/>
              </a:buClr>
              <a:buSzPts val="3600"/>
              <a:buFont typeface="Arial"/>
              <a:buNone/>
              <a:defRPr b="0" i="0" sz="1400" u="none" cap="none" strike="noStrike">
                <a:solidFill>
                  <a:srgbClr val="000000"/>
                </a:solidFill>
                <a:latin typeface="Arial"/>
                <a:ea typeface="Arial"/>
                <a:cs typeface="Arial"/>
                <a:sym typeface="Arial"/>
              </a:defRPr>
            </a:lvl1pPr>
          </a:lstStyle>
          <a:p/>
        </p:txBody>
      </p:sp>
      <p:sp>
        <p:nvSpPr>
          <p:cNvPr id="37" name="Google Shape;37;p62"/>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fast45.eu/" TargetMode="External"/><Relationship Id="rId4" Type="http://schemas.openxmlformats.org/officeDocument/2006/relationships/image" Target="../media/image7.png"/><Relationship Id="rId5"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drive.google.com/drive/folders/1l9Kboac71sPEecPm-NQjVN1OMyKIDuwx"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fast45.eu/" TargetMode="External"/><Relationship Id="rId4" Type="http://schemas.openxmlformats.org/officeDocument/2006/relationships/image" Target="../media/image7.png"/><Relationship Id="rId5"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fast45.eu/" TargetMode="External"/><Relationship Id="rId4" Type="http://schemas.openxmlformats.org/officeDocument/2006/relationships/image" Target="../media/image7.png"/><Relationship Id="rId5"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fast45.eu/" TargetMode="External"/><Relationship Id="rId4" Type="http://schemas.openxmlformats.org/officeDocument/2006/relationships/image" Target="../media/image7.png"/><Relationship Id="rId5"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fast45.eu/" TargetMode="External"/><Relationship Id="rId4" Type="http://schemas.openxmlformats.org/officeDocument/2006/relationships/image" Target="../media/image7.png"/><Relationship Id="rId5"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fast45.eu/" TargetMode="External"/><Relationship Id="rId4" Type="http://schemas.openxmlformats.org/officeDocument/2006/relationships/image" Target="../media/image7.png"/><Relationship Id="rId5"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fast45.eu/" TargetMode="External"/><Relationship Id="rId4" Type="http://schemas.openxmlformats.org/officeDocument/2006/relationships/image" Target="../media/image7.png"/><Relationship Id="rId5"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fast45.eu/"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fast45.eu/" TargetMode="External"/><Relationship Id="rId4" Type="http://schemas.openxmlformats.org/officeDocument/2006/relationships/image" Target="../media/image7.png"/><Relationship Id="rId5"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www.fast45.eu/" TargetMode="External"/><Relationship Id="rId4" Type="http://schemas.openxmlformats.org/officeDocument/2006/relationships/image" Target="../media/image7.png"/><Relationship Id="rId5"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www.fast45.eu/" TargetMode="External"/><Relationship Id="rId4" Type="http://schemas.openxmlformats.org/officeDocument/2006/relationships/image" Target="../media/image7.png"/><Relationship Id="rId5"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fast45.eu/" TargetMode="External"/><Relationship Id="rId4" Type="http://schemas.openxmlformats.org/officeDocument/2006/relationships/image" Target="../media/image7.png"/><Relationship Id="rId5"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www.fast45.eu/" TargetMode="External"/><Relationship Id="rId4" Type="http://schemas.openxmlformats.org/officeDocument/2006/relationships/image" Target="../media/image7.png"/><Relationship Id="rId5"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www.fast45.eu/" TargetMode="External"/><Relationship Id="rId4" Type="http://schemas.openxmlformats.org/officeDocument/2006/relationships/image" Target="../media/image7.png"/><Relationship Id="rId5" Type="http://schemas.openxmlformats.org/officeDocument/2006/relationships/image" Target="../media/image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www.fast45.eu/" TargetMode="External"/><Relationship Id="rId4" Type="http://schemas.openxmlformats.org/officeDocument/2006/relationships/image" Target="../media/image7.png"/><Relationship Id="rId5" Type="http://schemas.openxmlformats.org/officeDocument/2006/relationships/image" Target="../media/image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www.fast45.eu/" TargetMode="External"/><Relationship Id="rId4" Type="http://schemas.openxmlformats.org/officeDocument/2006/relationships/image" Target="../media/image7.png"/><Relationship Id="rId5"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fast45.eu/" TargetMode="External"/><Relationship Id="rId4" Type="http://schemas.openxmlformats.org/officeDocument/2006/relationships/image" Target="../media/image7.png"/><Relationship Id="rId5" Type="http://schemas.openxmlformats.org/officeDocument/2006/relationships/image" Target="../media/image1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www.fast45.eu/" TargetMode="External"/><Relationship Id="rId4" Type="http://schemas.openxmlformats.org/officeDocument/2006/relationships/image" Target="../media/image7.png"/><Relationship Id="rId5" Type="http://schemas.openxmlformats.org/officeDocument/2006/relationships/image" Target="../media/image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6.jpg"/><Relationship Id="rId4" Type="http://schemas.openxmlformats.org/officeDocument/2006/relationships/hyperlink" Target="mailto:kieran.corcoran@TUDublin.ie" TargetMode="External"/><Relationship Id="rId5" Type="http://schemas.openxmlformats.org/officeDocument/2006/relationships/hyperlink" Target="mailto:koenraad.hinnekint@luca-arts.be" TargetMode="External"/><Relationship Id="rId6" Type="http://schemas.openxmlformats.org/officeDocument/2006/relationships/hyperlink" Target="mailto:kai.lehikoinen@uniarts.fi" TargetMode="External"/><Relationship Id="rId7" Type="http://schemas.openxmlformats.org/officeDocument/2006/relationships/hyperlink" Target="mailto:glenn.loughran@TUDublin.ie" TargetMode="External"/><Relationship Id="rId8" Type="http://schemas.openxmlformats.org/officeDocument/2006/relationships/hyperlink" Target="mailto:conot.mcgarrigle@TUDublin.i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www.fast45.eu/" TargetMode="External"/><Relationship Id="rId4" Type="http://schemas.openxmlformats.org/officeDocument/2006/relationships/image" Target="../media/image7.png"/><Relationship Id="rId5" Type="http://schemas.openxmlformats.org/officeDocument/2006/relationships/image" Target="../media/image1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www.fast45.eu/" TargetMode="External"/><Relationship Id="rId4" Type="http://schemas.openxmlformats.org/officeDocument/2006/relationships/image" Target="../media/image7.png"/><Relationship Id="rId5"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pic>
        <p:nvPicPr>
          <p:cNvPr id="46" name="Google Shape;46;p5"/>
          <p:cNvPicPr preferRelativeResize="0"/>
          <p:nvPr/>
        </p:nvPicPr>
        <p:blipFill rotWithShape="1">
          <a:blip r:embed="rId3">
            <a:alphaModFix/>
          </a:blip>
          <a:srcRect b="20589" l="0" r="0" t="20593"/>
          <a:stretch/>
        </p:blipFill>
        <p:spPr>
          <a:xfrm>
            <a:off x="9152245" y="0"/>
            <a:ext cx="8568001" cy="7558824"/>
          </a:xfrm>
          <a:prstGeom prst="rect">
            <a:avLst/>
          </a:prstGeom>
          <a:noFill/>
          <a:ln>
            <a:noFill/>
          </a:ln>
        </p:spPr>
      </p:pic>
      <p:sp>
        <p:nvSpPr>
          <p:cNvPr id="47" name="Google Shape;47;p5"/>
          <p:cNvSpPr txBox="1"/>
          <p:nvPr/>
        </p:nvSpPr>
        <p:spPr>
          <a:xfrm>
            <a:off x="3104093" y="5512296"/>
            <a:ext cx="10406707" cy="232132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400"/>
              <a:buFont typeface="Arial"/>
              <a:buNone/>
            </a:pPr>
            <a:r>
              <a:rPr b="0" i="0" lang="en" sz="7400" u="none" cap="none" strike="noStrike">
                <a:solidFill>
                  <a:srgbClr val="262626"/>
                </a:solidFill>
                <a:latin typeface="Arial"/>
                <a:ea typeface="Arial"/>
                <a:cs typeface="Arial"/>
                <a:sym typeface="Arial"/>
              </a:rPr>
              <a:t>Art School Futures Lab</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400"/>
              <a:buFont typeface="Arial"/>
              <a:buNone/>
            </a:pPr>
            <a:r>
              <a:rPr lang="en" sz="7400">
                <a:solidFill>
                  <a:srgbClr val="262626"/>
                </a:solidFill>
              </a:rPr>
              <a:t>Dublin</a:t>
            </a:r>
            <a:endParaRPr b="0" i="0" sz="7400" u="none" cap="none" strike="noStrike">
              <a:solidFill>
                <a:srgbClr val="262626"/>
              </a:solidFill>
              <a:latin typeface="Arial"/>
              <a:ea typeface="Arial"/>
              <a:cs typeface="Arial"/>
              <a:sym typeface="Arial"/>
            </a:endParaRPr>
          </a:p>
        </p:txBody>
      </p:sp>
      <p:sp>
        <p:nvSpPr>
          <p:cNvPr id="48" name="Google Shape;48;p5"/>
          <p:cNvSpPr txBox="1"/>
          <p:nvPr/>
        </p:nvSpPr>
        <p:spPr>
          <a:xfrm>
            <a:off x="3104092" y="8055991"/>
            <a:ext cx="10821458" cy="2154118"/>
          </a:xfrm>
          <a:prstGeom prst="rect">
            <a:avLst/>
          </a:prstGeom>
          <a:noFill/>
          <a:ln>
            <a:noFill/>
          </a:ln>
        </p:spPr>
        <p:txBody>
          <a:bodyPr anchorCtr="0" anchor="t" bIns="0" lIns="0" spcFirstLastPara="1" rIns="0" wrap="square" tIns="0">
            <a:noAutofit/>
          </a:bodyPr>
          <a:lstStyle/>
          <a:p>
            <a:pPr indent="0" lvl="0" marL="0" marR="0" rtl="0" algn="l">
              <a:lnSpc>
                <a:spcPct val="200000"/>
              </a:lnSpc>
              <a:spcBef>
                <a:spcPts val="0"/>
              </a:spcBef>
              <a:spcAft>
                <a:spcPts val="0"/>
              </a:spcAft>
              <a:buClr>
                <a:srgbClr val="000000"/>
              </a:buClr>
              <a:buSzPts val="2400"/>
              <a:buFont typeface="Arial"/>
              <a:buNone/>
            </a:pPr>
            <a:r>
              <a:rPr lang="en" sz="2400">
                <a:solidFill>
                  <a:schemeClr val="dk2"/>
                </a:solidFill>
              </a:rPr>
              <a:t>1</a:t>
            </a:r>
            <a:r>
              <a:rPr b="0" i="0" lang="en" sz="2400" u="none" cap="none" strike="noStrike">
                <a:solidFill>
                  <a:schemeClr val="dk2"/>
                </a:solidFill>
                <a:latin typeface="Arial"/>
                <a:ea typeface="Arial"/>
                <a:cs typeface="Arial"/>
                <a:sym typeface="Arial"/>
              </a:rPr>
              <a:t> &amp; 2 </a:t>
            </a:r>
            <a:r>
              <a:rPr lang="en" sz="2400">
                <a:solidFill>
                  <a:schemeClr val="dk2"/>
                </a:solidFill>
              </a:rPr>
              <a:t>November</a:t>
            </a:r>
            <a:r>
              <a:rPr b="0" i="0" lang="en" sz="2400" u="none" cap="none" strike="noStrike">
                <a:solidFill>
                  <a:schemeClr val="dk2"/>
                </a:solidFill>
                <a:latin typeface="Arial"/>
                <a:ea typeface="Arial"/>
                <a:cs typeface="Arial"/>
                <a:sym typeface="Arial"/>
              </a:rPr>
              <a:t> 2022</a:t>
            </a:r>
            <a:endParaRPr b="0" i="0" sz="1400" u="none" cap="none" strike="noStrike">
              <a:solidFill>
                <a:srgbClr val="000000"/>
              </a:solidFill>
              <a:latin typeface="Arial"/>
              <a:ea typeface="Arial"/>
              <a:cs typeface="Arial"/>
              <a:sym typeface="Arial"/>
            </a:endParaRPr>
          </a:p>
        </p:txBody>
      </p:sp>
      <p:pic>
        <p:nvPicPr>
          <p:cNvPr descr="A picture containing laser, vector graphics&#10;&#10;Description automatically generated" id="49" name="Google Shape;49;p5"/>
          <p:cNvPicPr preferRelativeResize="0"/>
          <p:nvPr/>
        </p:nvPicPr>
        <p:blipFill rotWithShape="1">
          <a:blip r:embed="rId4">
            <a:alphaModFix/>
          </a:blip>
          <a:srcRect b="0" l="0" r="0" t="0"/>
          <a:stretch/>
        </p:blipFill>
        <p:spPr>
          <a:xfrm>
            <a:off x="871272" y="864524"/>
            <a:ext cx="4564528" cy="3456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72"/>
          <p:cNvSpPr txBox="1"/>
          <p:nvPr/>
        </p:nvSpPr>
        <p:spPr>
          <a:xfrm>
            <a:off x="7429500" y="1847850"/>
            <a:ext cx="9850500" cy="6792150"/>
          </a:xfrm>
          <a:prstGeom prst="rect">
            <a:avLst/>
          </a:prstGeom>
          <a:noFill/>
          <a:ln>
            <a:noFill/>
          </a:ln>
        </p:spPr>
        <p:txBody>
          <a:bodyPr anchorCtr="0" anchor="t" bIns="180000" lIns="180000" spcFirstLastPara="1" rIns="180000" wrap="square" tIns="180000">
            <a:noAutofit/>
          </a:bodyPr>
          <a:lstStyle/>
          <a:p>
            <a:pPr indent="0" lvl="0" marL="0" marR="0" rtl="0" algn="l">
              <a:lnSpc>
                <a:spcPct val="100000"/>
              </a:lnSpc>
              <a:spcBef>
                <a:spcPts val="1200"/>
              </a:spcBef>
              <a:spcAft>
                <a:spcPts val="0"/>
              </a:spcAft>
              <a:buClr>
                <a:srgbClr val="000000"/>
              </a:buClr>
              <a:buSzPts val="1800"/>
              <a:buFont typeface="Arial"/>
              <a:buNone/>
            </a:pPr>
            <a:r>
              <a:rPr lang="en" sz="3200">
                <a:solidFill>
                  <a:schemeClr val="accent5"/>
                </a:solidFill>
                <a:latin typeface="Avenir"/>
                <a:ea typeface="Avenir"/>
                <a:cs typeface="Avenir"/>
                <a:sym typeface="Avenir"/>
              </a:rPr>
              <a:t>Presentation Stuart Candy</a:t>
            </a:r>
            <a:endParaRPr sz="3200">
              <a:solidFill>
                <a:schemeClr val="accent5"/>
              </a:solidFill>
              <a:latin typeface="Avenir"/>
              <a:ea typeface="Avenir"/>
              <a:cs typeface="Avenir"/>
              <a:sym typeface="Avenir"/>
            </a:endParaRPr>
          </a:p>
          <a:p>
            <a:pPr indent="0" lvl="0" marL="0" marR="0" rtl="0" algn="l">
              <a:lnSpc>
                <a:spcPct val="100000"/>
              </a:lnSpc>
              <a:spcBef>
                <a:spcPts val="1200"/>
              </a:spcBef>
              <a:spcAft>
                <a:spcPts val="0"/>
              </a:spcAft>
              <a:buClr>
                <a:srgbClr val="000000"/>
              </a:buClr>
              <a:buSzPts val="1800"/>
              <a:buFont typeface="Arial"/>
              <a:buNone/>
            </a:pPr>
            <a:r>
              <a:rPr lang="en" sz="3200">
                <a:solidFill>
                  <a:schemeClr val="accent5"/>
                </a:solidFill>
                <a:latin typeface="Avenir"/>
                <a:ea typeface="Avenir"/>
                <a:cs typeface="Avenir"/>
                <a:sym typeface="Avenir"/>
              </a:rPr>
              <a:t>The Art of Futures / Future for the Arts</a:t>
            </a:r>
            <a:endParaRPr sz="3200">
              <a:solidFill>
                <a:schemeClr val="accent5"/>
              </a:solidFill>
              <a:latin typeface="Avenir"/>
              <a:ea typeface="Avenir"/>
              <a:cs typeface="Avenir"/>
              <a:sym typeface="Avenir"/>
            </a:endParaRPr>
          </a:p>
          <a:p>
            <a:pPr indent="0" lvl="0" marL="0" rtl="0" algn="l">
              <a:lnSpc>
                <a:spcPct val="115000"/>
              </a:lnSpc>
              <a:spcBef>
                <a:spcPts val="0"/>
              </a:spcBef>
              <a:spcAft>
                <a:spcPts val="0"/>
              </a:spcAft>
              <a:buClr>
                <a:schemeClr val="dk2"/>
              </a:buClr>
              <a:buSzPts val="1100"/>
              <a:buFont typeface="Arial"/>
              <a:buNone/>
            </a:pPr>
            <a:r>
              <a:t/>
            </a:r>
            <a:endParaRPr sz="2400">
              <a:solidFill>
                <a:schemeClr val="dk2"/>
              </a:solidFill>
              <a:latin typeface="Avenir"/>
              <a:ea typeface="Avenir"/>
              <a:cs typeface="Avenir"/>
              <a:sym typeface="Avenir"/>
            </a:endParaRPr>
          </a:p>
          <a:p>
            <a:pPr indent="0" lvl="0" marL="0" rtl="0" algn="l">
              <a:lnSpc>
                <a:spcPct val="115000"/>
              </a:lnSpc>
              <a:spcBef>
                <a:spcPts val="0"/>
              </a:spcBef>
              <a:spcAft>
                <a:spcPts val="0"/>
              </a:spcAft>
              <a:buClr>
                <a:schemeClr val="dk2"/>
              </a:buClr>
              <a:buSzPts val="1100"/>
              <a:buFont typeface="Arial"/>
              <a:buNone/>
            </a:pPr>
            <a:r>
              <a:rPr lang="en" sz="2400">
                <a:solidFill>
                  <a:srgbClr val="141414"/>
                </a:solidFill>
                <a:latin typeface="Avenir"/>
                <a:ea typeface="Avenir"/>
                <a:cs typeface="Avenir"/>
                <a:sym typeface="Avenir"/>
              </a:rPr>
              <a:t>Everyone thinks about the future –– but too rarely do we have the chance to learn how to do a better job of it. This presentation will offer an overview of practices from the field of futures / foresight, and raises the question of how artists and arts education might contribute to the emergence of social foresight, a much-needed, yet still nascent, collective human capacity to think ahead systematically and creatively.</a:t>
            </a:r>
            <a:endParaRPr sz="2400">
              <a:solidFill>
                <a:srgbClr val="141414"/>
              </a:solidFill>
              <a:highlight>
                <a:srgbClr val="FFFFFF"/>
              </a:highlight>
              <a:latin typeface="Avenir"/>
              <a:ea typeface="Avenir"/>
              <a:cs typeface="Avenir"/>
              <a:sym typeface="Avenir"/>
            </a:endParaRPr>
          </a:p>
          <a:p>
            <a:pPr indent="0" lvl="0" marL="0" marR="0" rtl="0" algn="l">
              <a:lnSpc>
                <a:spcPct val="100000"/>
              </a:lnSpc>
              <a:spcBef>
                <a:spcPts val="1200"/>
              </a:spcBef>
              <a:spcAft>
                <a:spcPts val="0"/>
              </a:spcAft>
              <a:buClr>
                <a:srgbClr val="000000"/>
              </a:buClr>
              <a:buSzPts val="3200"/>
              <a:buFont typeface="Arial"/>
              <a:buNone/>
            </a:pPr>
            <a:r>
              <a:rPr lang="en" sz="2400">
                <a:solidFill>
                  <a:srgbClr val="141414"/>
                </a:solidFill>
                <a:highlight>
                  <a:srgbClr val="FFFFFF"/>
                </a:highlight>
                <a:latin typeface="Avenir"/>
                <a:ea typeface="Avenir"/>
                <a:cs typeface="Avenir"/>
                <a:sym typeface="Avenir"/>
              </a:rPr>
              <a:t>Stuart Candy is an Associate Professor in the Carnegie Mellon School of Design. An award-winning foresight practitioner, designer, artist and educator, his work aims to augment our capacity for navigating alternative futures by any means necessary. At CMU he is responsible for integrating foresight / futures practice throughout the design curriculum.</a:t>
            </a:r>
            <a:endParaRPr i="0" sz="2400" u="none" cap="none" strike="noStrike">
              <a:solidFill>
                <a:srgbClr val="141414"/>
              </a:solidFill>
              <a:latin typeface="Avenir"/>
              <a:ea typeface="Avenir"/>
              <a:cs typeface="Avenir"/>
              <a:sym typeface="Avenir"/>
            </a:endParaRPr>
          </a:p>
        </p:txBody>
      </p:sp>
      <p:sp>
        <p:nvSpPr>
          <p:cNvPr id="108" name="Google Shape;108;p72"/>
          <p:cNvSpPr txBox="1"/>
          <p:nvPr/>
        </p:nvSpPr>
        <p:spPr>
          <a:xfrm>
            <a:off x="7429500" y="1079999"/>
            <a:ext cx="9850500" cy="567001"/>
          </a:xfrm>
          <a:prstGeom prst="rect">
            <a:avLst/>
          </a:prstGeom>
          <a:solidFill>
            <a:schemeClr val="lt1"/>
          </a:solid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Clr>
                <a:srgbClr val="000000"/>
              </a:buClr>
              <a:buSzPts val="3600"/>
              <a:buFont typeface="Arial"/>
              <a:buNone/>
            </a:pPr>
            <a:r>
              <a:rPr b="1" i="0" lang="en" sz="3600" u="none" cap="none" strike="noStrike">
                <a:solidFill>
                  <a:srgbClr val="262626"/>
                </a:solidFill>
              </a:rPr>
              <a:t>Future jump (01.11.2</a:t>
            </a:r>
            <a:r>
              <a:rPr b="1" lang="en" sz="3600">
                <a:solidFill>
                  <a:srgbClr val="262626"/>
                </a:solidFill>
              </a:rPr>
              <a:t>022)</a:t>
            </a:r>
            <a:endParaRPr b="1" i="0" sz="1400" u="none" cap="none" strike="noStrike">
              <a:solidFill>
                <a:srgbClr val="000000"/>
              </a:solidFill>
            </a:endParaRPr>
          </a:p>
        </p:txBody>
      </p:sp>
      <p:pic>
        <p:nvPicPr>
          <p:cNvPr descr="A black and white logo&#10;&#10;Description automatically generated with low confidence" id="109" name="Google Shape;109;p72">
            <a:hlinkClick r:id="rId3"/>
          </p:cNvPr>
          <p:cNvPicPr preferRelativeResize="0"/>
          <p:nvPr/>
        </p:nvPicPr>
        <p:blipFill rotWithShape="1">
          <a:blip r:embed="rId4">
            <a:alphaModFix/>
          </a:blip>
          <a:srcRect b="0" l="0" r="0" t="0"/>
          <a:stretch/>
        </p:blipFill>
        <p:spPr>
          <a:xfrm>
            <a:off x="631255" y="9062329"/>
            <a:ext cx="1617490" cy="1224671"/>
          </a:xfrm>
          <a:prstGeom prst="rect">
            <a:avLst/>
          </a:prstGeom>
          <a:noFill/>
          <a:ln>
            <a:noFill/>
          </a:ln>
        </p:spPr>
      </p:pic>
      <p:sp>
        <p:nvSpPr>
          <p:cNvPr id="110" name="Google Shape;110;p72"/>
          <p:cNvSpPr txBox="1"/>
          <p:nvPr/>
        </p:nvSpPr>
        <p:spPr>
          <a:xfrm>
            <a:off x="10800586" y="9576000"/>
            <a:ext cx="6572400" cy="575174"/>
          </a:xfrm>
          <a:prstGeom prst="rect">
            <a:avLst/>
          </a:prstGeom>
          <a:noFill/>
          <a:ln>
            <a:noFill/>
          </a:ln>
        </p:spPr>
        <p:txBody>
          <a:bodyPr anchorCtr="0" anchor="t" bIns="91425" lIns="0" spcFirstLastPara="1" rIns="91425" wrap="square" tIns="91425">
            <a:noAutofit/>
          </a:bodyPr>
          <a:lstStyle/>
          <a:p>
            <a:pPr indent="0" lvl="0" marL="0" marR="0" rtl="0" algn="r">
              <a:lnSpc>
                <a:spcPct val="115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FAST45 – Art School Futures Lab - </a:t>
            </a:r>
            <a:r>
              <a:rPr lang="en" sz="1800">
                <a:solidFill>
                  <a:schemeClr val="dk2"/>
                </a:solidFill>
              </a:rPr>
              <a:t>Dublin</a:t>
            </a:r>
            <a:endParaRPr b="0" i="0" sz="1400" u="none" cap="none" strike="noStrike">
              <a:solidFill>
                <a:srgbClr val="000000"/>
              </a:solidFill>
              <a:latin typeface="Arial"/>
              <a:ea typeface="Arial"/>
              <a:cs typeface="Arial"/>
              <a:sym typeface="Arial"/>
            </a:endParaRPr>
          </a:p>
        </p:txBody>
      </p:sp>
      <p:pic>
        <p:nvPicPr>
          <p:cNvPr id="111" name="Google Shape;111;p72"/>
          <p:cNvPicPr preferRelativeResize="0"/>
          <p:nvPr/>
        </p:nvPicPr>
        <p:blipFill rotWithShape="1">
          <a:blip r:embed="rId5">
            <a:alphaModFix/>
          </a:blip>
          <a:srcRect b="0" l="12282" r="12282" t="0"/>
          <a:stretch/>
        </p:blipFill>
        <p:spPr>
          <a:xfrm>
            <a:off x="1440000" y="1081176"/>
            <a:ext cx="5322750" cy="75588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17e9fa32158_1_21"/>
          <p:cNvSpPr txBox="1"/>
          <p:nvPr/>
        </p:nvSpPr>
        <p:spPr>
          <a:xfrm>
            <a:off x="532150" y="2990475"/>
            <a:ext cx="17117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600" u="sng">
                <a:solidFill>
                  <a:schemeClr val="hlink"/>
                </a:solidFill>
                <a:hlinkClick r:id="rId3"/>
              </a:rPr>
              <a:t>Working Documents</a:t>
            </a:r>
            <a:endParaRPr sz="3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66"/>
          <p:cNvSpPr txBox="1"/>
          <p:nvPr/>
        </p:nvSpPr>
        <p:spPr>
          <a:xfrm>
            <a:off x="7429500" y="1847850"/>
            <a:ext cx="9850500" cy="6792150"/>
          </a:xfrm>
          <a:prstGeom prst="rect">
            <a:avLst/>
          </a:prstGeom>
          <a:noFill/>
          <a:ln>
            <a:noFill/>
          </a:ln>
        </p:spPr>
        <p:txBody>
          <a:bodyPr anchorCtr="0" anchor="t" bIns="180000" lIns="180000" spcFirstLastPara="1" rIns="180000" wrap="square" tIns="180000">
            <a:noAutofit/>
          </a:bodyPr>
          <a:lstStyle/>
          <a:p>
            <a:pPr indent="-457200" lvl="0" marL="457200" marR="0" rtl="0" algn="l">
              <a:lnSpc>
                <a:spcPct val="150000"/>
              </a:lnSpc>
              <a:spcBef>
                <a:spcPts val="0"/>
              </a:spcBef>
              <a:spcAft>
                <a:spcPts val="0"/>
              </a:spcAft>
              <a:buClr>
                <a:srgbClr val="000000"/>
              </a:buClr>
              <a:buSzPts val="2400"/>
              <a:buFont typeface="Noto Sans"/>
              <a:buChar char="▪"/>
            </a:pPr>
            <a:r>
              <a:rPr b="0" i="0" lang="en" sz="3200" u="none" cap="none" strike="noStrike">
                <a:solidFill>
                  <a:srgbClr val="000000"/>
                </a:solidFill>
                <a:latin typeface="Avenir"/>
                <a:ea typeface="Avenir"/>
                <a:cs typeface="Avenir"/>
                <a:sym typeface="Avenir"/>
              </a:rPr>
              <a:t>Not </a:t>
            </a:r>
            <a:r>
              <a:rPr lang="en" sz="3200">
                <a:latin typeface="Avenir"/>
                <a:ea typeface="Avenir"/>
                <a:cs typeface="Avenir"/>
                <a:sym typeface="Avenir"/>
              </a:rPr>
              <a:t>predetermined, not </a:t>
            </a:r>
            <a:r>
              <a:rPr b="0" i="0" lang="en" sz="3200" u="none" cap="none" strike="noStrike">
                <a:solidFill>
                  <a:srgbClr val="000000"/>
                </a:solidFill>
                <a:latin typeface="Avenir"/>
                <a:ea typeface="Avenir"/>
                <a:cs typeface="Avenir"/>
                <a:sym typeface="Avenir"/>
              </a:rPr>
              <a:t>predictable</a:t>
            </a:r>
            <a:endParaRPr b="0" i="0" sz="3200" u="none" cap="none" strike="noStrike">
              <a:solidFill>
                <a:srgbClr val="000000"/>
              </a:solidFill>
              <a:latin typeface="Avenir"/>
              <a:ea typeface="Avenir"/>
              <a:cs typeface="Avenir"/>
              <a:sym typeface="Avenir"/>
            </a:endParaRPr>
          </a:p>
          <a:p>
            <a:pPr indent="-457200" lvl="0" marL="457200" marR="0" rtl="0" algn="l">
              <a:lnSpc>
                <a:spcPct val="150000"/>
              </a:lnSpc>
              <a:spcBef>
                <a:spcPts val="0"/>
              </a:spcBef>
              <a:spcAft>
                <a:spcPts val="0"/>
              </a:spcAft>
              <a:buClr>
                <a:srgbClr val="000000"/>
              </a:buClr>
              <a:buSzPts val="2400"/>
              <a:buFont typeface="Noto Sans"/>
              <a:buChar char="▪"/>
            </a:pPr>
            <a:r>
              <a:rPr b="0" i="0" lang="en" sz="3200" u="none" cap="none" strike="noStrike">
                <a:solidFill>
                  <a:srgbClr val="000000"/>
                </a:solidFill>
                <a:latin typeface="Avenir"/>
                <a:ea typeface="Avenir"/>
                <a:cs typeface="Avenir"/>
                <a:sym typeface="Avenir"/>
              </a:rPr>
              <a:t>We can create alternative futures images</a:t>
            </a:r>
            <a:r>
              <a:rPr lang="en" sz="3200">
                <a:latin typeface="Avenir"/>
                <a:ea typeface="Avenir"/>
                <a:cs typeface="Avenir"/>
                <a:sym typeface="Avenir"/>
              </a:rPr>
              <a:t> (</a:t>
            </a:r>
            <a:r>
              <a:rPr b="0" i="0" lang="en" sz="3200" u="none" cap="none" strike="noStrike">
                <a:solidFill>
                  <a:srgbClr val="000000"/>
                </a:solidFill>
                <a:latin typeface="Avenir"/>
                <a:ea typeface="Avenir"/>
                <a:cs typeface="Avenir"/>
                <a:sym typeface="Avenir"/>
              </a:rPr>
              <a:t>e.g.</a:t>
            </a:r>
            <a:r>
              <a:rPr lang="en" sz="3200">
                <a:latin typeface="Avenir"/>
                <a:ea typeface="Avenir"/>
                <a:cs typeface="Avenir"/>
                <a:sym typeface="Avenir"/>
              </a:rPr>
              <a:t>, </a:t>
            </a:r>
            <a:r>
              <a:rPr b="0" i="0" lang="en" sz="3200" u="none" cap="none" strike="noStrike">
                <a:solidFill>
                  <a:srgbClr val="000000"/>
                </a:solidFill>
                <a:latin typeface="Avenir"/>
                <a:ea typeface="Avenir"/>
                <a:cs typeface="Avenir"/>
                <a:sym typeface="Avenir"/>
              </a:rPr>
              <a:t>possible, plausible, probable, </a:t>
            </a:r>
            <a:r>
              <a:rPr lang="en" sz="3200">
                <a:latin typeface="Avenir"/>
                <a:ea typeface="Avenir"/>
                <a:cs typeface="Avenir"/>
                <a:sym typeface="Avenir"/>
              </a:rPr>
              <a:t>preferable, imaginary, </a:t>
            </a:r>
            <a:r>
              <a:rPr b="0" i="0" lang="en" sz="3200" u="none" cap="none" strike="noStrike">
                <a:solidFill>
                  <a:srgbClr val="000000"/>
                </a:solidFill>
                <a:latin typeface="Avenir"/>
                <a:ea typeface="Avenir"/>
                <a:cs typeface="Avenir"/>
                <a:sym typeface="Avenir"/>
              </a:rPr>
              <a:t>preposterous)</a:t>
            </a:r>
            <a:endParaRPr b="0" i="0" sz="3200" u="none" cap="none" strike="noStrike">
              <a:solidFill>
                <a:srgbClr val="000000"/>
              </a:solidFill>
              <a:latin typeface="Avenir"/>
              <a:ea typeface="Avenir"/>
              <a:cs typeface="Avenir"/>
              <a:sym typeface="Avenir"/>
            </a:endParaRPr>
          </a:p>
          <a:p>
            <a:pPr indent="-457200" lvl="0" marL="457200" marR="0" rtl="0" algn="l">
              <a:lnSpc>
                <a:spcPct val="150000"/>
              </a:lnSpc>
              <a:spcBef>
                <a:spcPts val="0"/>
              </a:spcBef>
              <a:spcAft>
                <a:spcPts val="0"/>
              </a:spcAft>
              <a:buClr>
                <a:srgbClr val="000000"/>
              </a:buClr>
              <a:buSzPts val="2400"/>
              <a:buFont typeface="Noto Sans"/>
              <a:buChar char="▪"/>
            </a:pPr>
            <a:r>
              <a:rPr b="0" i="0" lang="en" sz="3200" u="none" cap="none" strike="noStrike">
                <a:solidFill>
                  <a:srgbClr val="000000"/>
                </a:solidFill>
                <a:latin typeface="Avenir"/>
                <a:ea typeface="Avenir"/>
                <a:cs typeface="Avenir"/>
                <a:sym typeface="Avenir"/>
              </a:rPr>
              <a:t>Our decisions and actions affect the future</a:t>
            </a:r>
            <a:endParaRPr b="0" i="0" sz="3200" u="none" cap="none" strike="noStrike">
              <a:solidFill>
                <a:srgbClr val="000000"/>
              </a:solidFill>
              <a:latin typeface="Avenir"/>
              <a:ea typeface="Avenir"/>
              <a:cs typeface="Avenir"/>
              <a:sym typeface="Avenir"/>
            </a:endParaRPr>
          </a:p>
          <a:p>
            <a:pPr indent="-457200" lvl="0" marL="457200" marR="0" rtl="0" algn="l">
              <a:lnSpc>
                <a:spcPct val="150000"/>
              </a:lnSpc>
              <a:spcBef>
                <a:spcPts val="0"/>
              </a:spcBef>
              <a:spcAft>
                <a:spcPts val="0"/>
              </a:spcAft>
              <a:buClr>
                <a:srgbClr val="000000"/>
              </a:buClr>
              <a:buSzPts val="2400"/>
              <a:buFont typeface="Noto Sans"/>
              <a:buChar char="▪"/>
            </a:pPr>
            <a:r>
              <a:rPr b="0" i="0" lang="en" sz="3200" u="none" cap="none" strike="noStrike">
                <a:solidFill>
                  <a:srgbClr val="000000"/>
                </a:solidFill>
                <a:latin typeface="Avenir"/>
                <a:ea typeface="Avenir"/>
                <a:cs typeface="Avenir"/>
                <a:sym typeface="Avenir"/>
              </a:rPr>
              <a:t>Open value discussion inevitable and important</a:t>
            </a:r>
            <a:endParaRPr b="0" i="0" sz="1800" u="none" cap="none" strike="noStrike">
              <a:solidFill>
                <a:srgbClr val="000000"/>
              </a:solidFill>
              <a:latin typeface="Arial"/>
              <a:ea typeface="Arial"/>
              <a:cs typeface="Arial"/>
              <a:sym typeface="Arial"/>
            </a:endParaRPr>
          </a:p>
        </p:txBody>
      </p:sp>
      <p:sp>
        <p:nvSpPr>
          <p:cNvPr id="122" name="Google Shape;122;p66"/>
          <p:cNvSpPr txBox="1"/>
          <p:nvPr/>
        </p:nvSpPr>
        <p:spPr>
          <a:xfrm>
            <a:off x="7429500" y="1079999"/>
            <a:ext cx="9850500" cy="567001"/>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Clr>
                <a:srgbClr val="000000"/>
              </a:buClr>
              <a:buSzPts val="3600"/>
              <a:buFont typeface="Arial"/>
              <a:buNone/>
            </a:pPr>
            <a:r>
              <a:rPr b="1" i="0" lang="en" sz="3600" u="none" cap="none" strike="noStrike">
                <a:solidFill>
                  <a:srgbClr val="262626"/>
                </a:solidFill>
                <a:latin typeface="Arial"/>
                <a:ea typeface="Arial"/>
                <a:cs typeface="Arial"/>
                <a:sym typeface="Arial"/>
              </a:rPr>
              <a:t>About Futures</a:t>
            </a:r>
            <a:endParaRPr b="1" i="0" sz="1400" u="none" cap="none" strike="noStrike">
              <a:solidFill>
                <a:srgbClr val="000000"/>
              </a:solidFill>
              <a:latin typeface="Arial"/>
              <a:ea typeface="Arial"/>
              <a:cs typeface="Arial"/>
              <a:sym typeface="Arial"/>
            </a:endParaRPr>
          </a:p>
        </p:txBody>
      </p:sp>
      <p:pic>
        <p:nvPicPr>
          <p:cNvPr descr="A black and white logo&#10;&#10;Description automatically generated with low confidence" id="123" name="Google Shape;123;p66">
            <a:hlinkClick r:id="rId3"/>
          </p:cNvPr>
          <p:cNvPicPr preferRelativeResize="0"/>
          <p:nvPr/>
        </p:nvPicPr>
        <p:blipFill rotWithShape="1">
          <a:blip r:embed="rId4">
            <a:alphaModFix/>
          </a:blip>
          <a:srcRect b="0" l="0" r="0" t="0"/>
          <a:stretch/>
        </p:blipFill>
        <p:spPr>
          <a:xfrm>
            <a:off x="631255" y="9062329"/>
            <a:ext cx="1617490" cy="1224671"/>
          </a:xfrm>
          <a:prstGeom prst="rect">
            <a:avLst/>
          </a:prstGeom>
          <a:noFill/>
          <a:ln>
            <a:noFill/>
          </a:ln>
        </p:spPr>
      </p:pic>
      <p:sp>
        <p:nvSpPr>
          <p:cNvPr id="124" name="Google Shape;124;p66"/>
          <p:cNvSpPr txBox="1"/>
          <p:nvPr/>
        </p:nvSpPr>
        <p:spPr>
          <a:xfrm>
            <a:off x="10800586" y="9576000"/>
            <a:ext cx="6572400" cy="575174"/>
          </a:xfrm>
          <a:prstGeom prst="rect">
            <a:avLst/>
          </a:prstGeom>
          <a:noFill/>
          <a:ln>
            <a:noFill/>
          </a:ln>
        </p:spPr>
        <p:txBody>
          <a:bodyPr anchorCtr="0" anchor="t" bIns="91425" lIns="0" spcFirstLastPara="1" rIns="91425" wrap="square" tIns="91425">
            <a:noAutofit/>
          </a:bodyPr>
          <a:lstStyle/>
          <a:p>
            <a:pPr indent="0" lvl="0" marL="0" marR="0" rtl="0" algn="r">
              <a:lnSpc>
                <a:spcPct val="115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FAST45 – Art School Futures Lab - </a:t>
            </a:r>
            <a:r>
              <a:rPr lang="en" sz="1800">
                <a:solidFill>
                  <a:schemeClr val="dk2"/>
                </a:solidFill>
              </a:rPr>
              <a:t>Dublin</a:t>
            </a:r>
            <a:endParaRPr b="0" i="0" sz="1400" u="none" cap="none" strike="noStrike">
              <a:solidFill>
                <a:srgbClr val="000000"/>
              </a:solidFill>
              <a:latin typeface="Arial"/>
              <a:ea typeface="Arial"/>
              <a:cs typeface="Arial"/>
              <a:sym typeface="Arial"/>
            </a:endParaRPr>
          </a:p>
        </p:txBody>
      </p:sp>
      <p:pic>
        <p:nvPicPr>
          <p:cNvPr id="125" name="Google Shape;125;p66"/>
          <p:cNvPicPr preferRelativeResize="0"/>
          <p:nvPr/>
        </p:nvPicPr>
        <p:blipFill rotWithShape="1">
          <a:blip r:embed="rId5">
            <a:alphaModFix/>
          </a:blip>
          <a:srcRect b="20589" l="0" r="0" t="20593"/>
          <a:stretch/>
        </p:blipFill>
        <p:spPr>
          <a:xfrm>
            <a:off x="1440000" y="1081176"/>
            <a:ext cx="5322750" cy="75588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67"/>
          <p:cNvSpPr txBox="1"/>
          <p:nvPr/>
        </p:nvSpPr>
        <p:spPr>
          <a:xfrm>
            <a:off x="7429500" y="2215425"/>
            <a:ext cx="9850500" cy="6792300"/>
          </a:xfrm>
          <a:prstGeom prst="rect">
            <a:avLst/>
          </a:prstGeom>
          <a:noFill/>
          <a:ln>
            <a:noFill/>
          </a:ln>
        </p:spPr>
        <p:txBody>
          <a:bodyPr anchorCtr="0" anchor="t" bIns="180000" lIns="180000" spcFirstLastPara="1" rIns="180000" wrap="square" tIns="180000">
            <a:noAutofit/>
          </a:bodyPr>
          <a:lstStyle/>
          <a:p>
            <a:pPr indent="-457200" lvl="0" marL="457200" marR="0" rtl="0" algn="l">
              <a:lnSpc>
                <a:spcPct val="150000"/>
              </a:lnSpc>
              <a:spcBef>
                <a:spcPts val="0"/>
              </a:spcBef>
              <a:spcAft>
                <a:spcPts val="0"/>
              </a:spcAft>
              <a:buClr>
                <a:srgbClr val="000000"/>
              </a:buClr>
              <a:buSzPts val="2400"/>
              <a:buFont typeface="Noto Sans"/>
              <a:buChar char="▪"/>
            </a:pPr>
            <a:r>
              <a:rPr b="0" i="0" lang="en" sz="3200" u="none" cap="none" strike="noStrike">
                <a:solidFill>
                  <a:srgbClr val="000000"/>
                </a:solidFill>
                <a:latin typeface="Avenir"/>
                <a:ea typeface="Avenir"/>
                <a:cs typeface="Avenir"/>
                <a:sym typeface="Avenir"/>
              </a:rPr>
              <a:t>framed by our scientific knowledge and cultural understandings of the world.</a:t>
            </a:r>
            <a:endParaRPr b="0" i="0" sz="3200" u="none" cap="none" strike="noStrike">
              <a:solidFill>
                <a:srgbClr val="000000"/>
              </a:solidFill>
              <a:latin typeface="Avenir"/>
              <a:ea typeface="Avenir"/>
              <a:cs typeface="Avenir"/>
              <a:sym typeface="Avenir"/>
            </a:endParaRPr>
          </a:p>
          <a:p>
            <a:pPr indent="-457200" lvl="0" marL="457200" marR="0" rtl="0" algn="l">
              <a:lnSpc>
                <a:spcPct val="150000"/>
              </a:lnSpc>
              <a:spcBef>
                <a:spcPts val="0"/>
              </a:spcBef>
              <a:spcAft>
                <a:spcPts val="0"/>
              </a:spcAft>
              <a:buClr>
                <a:srgbClr val="000000"/>
              </a:buClr>
              <a:buSzPts val="2400"/>
              <a:buFont typeface="Noto Sans"/>
              <a:buChar char="▪"/>
            </a:pPr>
            <a:r>
              <a:rPr b="0" i="0" lang="en" sz="3200" u="none" cap="none" strike="noStrike">
                <a:solidFill>
                  <a:srgbClr val="000000"/>
                </a:solidFill>
                <a:latin typeface="Avenir"/>
                <a:ea typeface="Avenir"/>
                <a:cs typeface="Avenir"/>
                <a:sym typeface="Avenir"/>
              </a:rPr>
              <a:t>can include:</a:t>
            </a:r>
            <a:endParaRPr b="0" i="0" sz="3200" u="none" cap="none" strike="noStrike">
              <a:solidFill>
                <a:srgbClr val="000000"/>
              </a:solidFill>
              <a:latin typeface="Avenir"/>
              <a:ea typeface="Avenir"/>
              <a:cs typeface="Avenir"/>
              <a:sym typeface="Avenir"/>
            </a:endParaRPr>
          </a:p>
          <a:p>
            <a:pPr indent="-381000" lvl="1" marL="914400" marR="0" rtl="0" algn="l">
              <a:lnSpc>
                <a:spcPct val="150000"/>
              </a:lnSpc>
              <a:spcBef>
                <a:spcPts val="0"/>
              </a:spcBef>
              <a:spcAft>
                <a:spcPts val="0"/>
              </a:spcAft>
              <a:buClr>
                <a:srgbClr val="000000"/>
              </a:buClr>
              <a:buSzPts val="2400"/>
              <a:buFont typeface="Noto Sans"/>
              <a:buChar char="○"/>
            </a:pPr>
            <a:r>
              <a:rPr b="0" i="0" lang="en" sz="3200" u="none" cap="none" strike="noStrike">
                <a:solidFill>
                  <a:srgbClr val="000000"/>
                </a:solidFill>
                <a:latin typeface="Avenir"/>
                <a:ea typeface="Avenir"/>
                <a:cs typeface="Avenir"/>
                <a:sym typeface="Avenir"/>
              </a:rPr>
              <a:t> realistic and imaginary elements</a:t>
            </a:r>
            <a:endParaRPr b="0" i="0" sz="3200" u="none" cap="none" strike="noStrike">
              <a:solidFill>
                <a:srgbClr val="000000"/>
              </a:solidFill>
              <a:latin typeface="Avenir"/>
              <a:ea typeface="Avenir"/>
              <a:cs typeface="Avenir"/>
              <a:sym typeface="Avenir"/>
            </a:endParaRPr>
          </a:p>
          <a:p>
            <a:pPr indent="-381000" lvl="1" marL="914400" marR="0" rtl="0" algn="l">
              <a:lnSpc>
                <a:spcPct val="150000"/>
              </a:lnSpc>
              <a:spcBef>
                <a:spcPts val="0"/>
              </a:spcBef>
              <a:spcAft>
                <a:spcPts val="0"/>
              </a:spcAft>
              <a:buClr>
                <a:srgbClr val="000000"/>
              </a:buClr>
              <a:buSzPts val="2400"/>
              <a:buFont typeface="Noto Sans"/>
              <a:buChar char="○"/>
            </a:pPr>
            <a:r>
              <a:rPr b="0" i="0" lang="en" sz="3200" u="none" cap="none" strike="noStrike">
                <a:solidFill>
                  <a:srgbClr val="000000"/>
                </a:solidFill>
                <a:latin typeface="Avenir"/>
                <a:ea typeface="Avenir"/>
                <a:cs typeface="Avenir"/>
                <a:sym typeface="Avenir"/>
              </a:rPr>
              <a:t>preferable, unpreferable, or neutral elements</a:t>
            </a:r>
            <a:endParaRPr b="0" i="0" sz="1800" u="none" cap="none" strike="noStrike">
              <a:solidFill>
                <a:srgbClr val="000000"/>
              </a:solidFill>
              <a:latin typeface="Arial"/>
              <a:ea typeface="Arial"/>
              <a:cs typeface="Arial"/>
              <a:sym typeface="Arial"/>
            </a:endParaRPr>
          </a:p>
        </p:txBody>
      </p:sp>
      <p:sp>
        <p:nvSpPr>
          <p:cNvPr id="131" name="Google Shape;131;p67"/>
          <p:cNvSpPr txBox="1"/>
          <p:nvPr/>
        </p:nvSpPr>
        <p:spPr>
          <a:xfrm>
            <a:off x="7429500" y="1079999"/>
            <a:ext cx="9850500" cy="567001"/>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Clr>
                <a:srgbClr val="000000"/>
              </a:buClr>
              <a:buSzPts val="3600"/>
              <a:buFont typeface="Arial"/>
              <a:buNone/>
            </a:pPr>
            <a:r>
              <a:rPr b="1" i="0" lang="en" sz="3600" u="none" cap="none" strike="noStrike">
                <a:solidFill>
                  <a:srgbClr val="262626"/>
                </a:solidFill>
                <a:latin typeface="Arial"/>
                <a:ea typeface="Arial"/>
                <a:cs typeface="Arial"/>
                <a:sym typeface="Arial"/>
              </a:rPr>
              <a:t>Futures images</a:t>
            </a:r>
            <a:endParaRPr b="1" i="0" sz="1400" u="none" cap="none" strike="noStrike">
              <a:solidFill>
                <a:srgbClr val="000000"/>
              </a:solidFill>
              <a:latin typeface="Arial"/>
              <a:ea typeface="Arial"/>
              <a:cs typeface="Arial"/>
              <a:sym typeface="Arial"/>
            </a:endParaRPr>
          </a:p>
        </p:txBody>
      </p:sp>
      <p:pic>
        <p:nvPicPr>
          <p:cNvPr descr="A black and white logo&#10;&#10;Description automatically generated with low confidence" id="132" name="Google Shape;132;p67">
            <a:hlinkClick r:id="rId3"/>
          </p:cNvPr>
          <p:cNvPicPr preferRelativeResize="0"/>
          <p:nvPr/>
        </p:nvPicPr>
        <p:blipFill rotWithShape="1">
          <a:blip r:embed="rId4">
            <a:alphaModFix/>
          </a:blip>
          <a:srcRect b="0" l="0" r="0" t="0"/>
          <a:stretch/>
        </p:blipFill>
        <p:spPr>
          <a:xfrm>
            <a:off x="631255" y="9062329"/>
            <a:ext cx="1617490" cy="1224671"/>
          </a:xfrm>
          <a:prstGeom prst="rect">
            <a:avLst/>
          </a:prstGeom>
          <a:noFill/>
          <a:ln>
            <a:noFill/>
          </a:ln>
        </p:spPr>
      </p:pic>
      <p:sp>
        <p:nvSpPr>
          <p:cNvPr id="133" name="Google Shape;133;p67"/>
          <p:cNvSpPr txBox="1"/>
          <p:nvPr/>
        </p:nvSpPr>
        <p:spPr>
          <a:xfrm>
            <a:off x="10800586" y="9576000"/>
            <a:ext cx="6572400" cy="575174"/>
          </a:xfrm>
          <a:prstGeom prst="rect">
            <a:avLst/>
          </a:prstGeom>
          <a:noFill/>
          <a:ln>
            <a:noFill/>
          </a:ln>
        </p:spPr>
        <p:txBody>
          <a:bodyPr anchorCtr="0" anchor="t" bIns="91425" lIns="0" spcFirstLastPara="1" rIns="91425" wrap="square" tIns="91425">
            <a:noAutofit/>
          </a:bodyPr>
          <a:lstStyle/>
          <a:p>
            <a:pPr indent="0" lvl="0" marL="0" marR="0" rtl="0" algn="r">
              <a:lnSpc>
                <a:spcPct val="115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FAST45 – Art School Futures Lab - </a:t>
            </a:r>
            <a:r>
              <a:rPr lang="en" sz="1800">
                <a:solidFill>
                  <a:schemeClr val="dk2"/>
                </a:solidFill>
              </a:rPr>
              <a:t>Dublin</a:t>
            </a:r>
            <a:endParaRPr b="0" i="0" sz="1400" u="none" cap="none" strike="noStrike">
              <a:solidFill>
                <a:srgbClr val="000000"/>
              </a:solidFill>
              <a:latin typeface="Arial"/>
              <a:ea typeface="Arial"/>
              <a:cs typeface="Arial"/>
              <a:sym typeface="Arial"/>
            </a:endParaRPr>
          </a:p>
        </p:txBody>
      </p:sp>
      <p:pic>
        <p:nvPicPr>
          <p:cNvPr id="134" name="Google Shape;134;p67"/>
          <p:cNvPicPr preferRelativeResize="0"/>
          <p:nvPr/>
        </p:nvPicPr>
        <p:blipFill rotWithShape="1">
          <a:blip r:embed="rId5">
            <a:alphaModFix/>
          </a:blip>
          <a:srcRect b="20589" l="0" r="0" t="20593"/>
          <a:stretch/>
        </p:blipFill>
        <p:spPr>
          <a:xfrm>
            <a:off x="1440000" y="1081176"/>
            <a:ext cx="5322750" cy="75588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68"/>
          <p:cNvSpPr txBox="1"/>
          <p:nvPr/>
        </p:nvSpPr>
        <p:spPr>
          <a:xfrm>
            <a:off x="1440000" y="1079999"/>
            <a:ext cx="9850500" cy="567001"/>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Clr>
                <a:srgbClr val="000000"/>
              </a:buClr>
              <a:buSzPts val="3600"/>
              <a:buFont typeface="Arial"/>
              <a:buNone/>
            </a:pPr>
            <a:r>
              <a:rPr b="1" i="0" lang="en" sz="3600" u="none" cap="none" strike="noStrike">
                <a:solidFill>
                  <a:srgbClr val="262626"/>
                </a:solidFill>
                <a:latin typeface="Arial"/>
                <a:ea typeface="Arial"/>
                <a:cs typeface="Arial"/>
                <a:sym typeface="Arial"/>
              </a:rPr>
              <a:t>Futures images</a:t>
            </a:r>
            <a:endParaRPr b="1" i="0" sz="1400" u="none" cap="none" strike="noStrike">
              <a:solidFill>
                <a:srgbClr val="000000"/>
              </a:solidFill>
              <a:latin typeface="Arial"/>
              <a:ea typeface="Arial"/>
              <a:cs typeface="Arial"/>
              <a:sym typeface="Arial"/>
            </a:endParaRPr>
          </a:p>
        </p:txBody>
      </p:sp>
      <p:pic>
        <p:nvPicPr>
          <p:cNvPr descr="A black and white logo&#10;&#10;Description automatically generated with low confidence" id="140" name="Google Shape;140;p68">
            <a:hlinkClick r:id="rId3"/>
          </p:cNvPr>
          <p:cNvPicPr preferRelativeResize="0"/>
          <p:nvPr/>
        </p:nvPicPr>
        <p:blipFill rotWithShape="1">
          <a:blip r:embed="rId4">
            <a:alphaModFix/>
          </a:blip>
          <a:srcRect b="0" l="0" r="0" t="0"/>
          <a:stretch/>
        </p:blipFill>
        <p:spPr>
          <a:xfrm>
            <a:off x="631255" y="9062329"/>
            <a:ext cx="1617490" cy="1224671"/>
          </a:xfrm>
          <a:prstGeom prst="rect">
            <a:avLst/>
          </a:prstGeom>
          <a:noFill/>
          <a:ln>
            <a:noFill/>
          </a:ln>
        </p:spPr>
      </p:pic>
      <p:sp>
        <p:nvSpPr>
          <p:cNvPr id="141" name="Google Shape;141;p68"/>
          <p:cNvSpPr txBox="1"/>
          <p:nvPr/>
        </p:nvSpPr>
        <p:spPr>
          <a:xfrm>
            <a:off x="10800586" y="9576000"/>
            <a:ext cx="6572400" cy="575174"/>
          </a:xfrm>
          <a:prstGeom prst="rect">
            <a:avLst/>
          </a:prstGeom>
          <a:noFill/>
          <a:ln>
            <a:noFill/>
          </a:ln>
        </p:spPr>
        <p:txBody>
          <a:bodyPr anchorCtr="0" anchor="t" bIns="91425" lIns="0" spcFirstLastPara="1" rIns="91425" wrap="square" tIns="91425">
            <a:noAutofit/>
          </a:bodyPr>
          <a:lstStyle/>
          <a:p>
            <a:pPr indent="0" lvl="0" marL="0" marR="0" rtl="0" algn="r">
              <a:lnSpc>
                <a:spcPct val="115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FAST45 – Art School Futures Lab - </a:t>
            </a:r>
            <a:r>
              <a:rPr lang="en" sz="1800">
                <a:solidFill>
                  <a:schemeClr val="dk2"/>
                </a:solidFill>
              </a:rPr>
              <a:t>Dublin</a:t>
            </a:r>
            <a:endParaRPr b="0" i="0" sz="1400" u="none" cap="none" strike="noStrike">
              <a:solidFill>
                <a:srgbClr val="000000"/>
              </a:solidFill>
              <a:latin typeface="Arial"/>
              <a:ea typeface="Arial"/>
              <a:cs typeface="Arial"/>
              <a:sym typeface="Arial"/>
            </a:endParaRPr>
          </a:p>
        </p:txBody>
      </p:sp>
      <p:pic>
        <p:nvPicPr>
          <p:cNvPr descr="Chart, radar chart&#10;&#10;Description automatically generated" id="142" name="Google Shape;142;p68"/>
          <p:cNvPicPr preferRelativeResize="0"/>
          <p:nvPr/>
        </p:nvPicPr>
        <p:blipFill rotWithShape="1">
          <a:blip r:embed="rId5">
            <a:alphaModFix/>
          </a:blip>
          <a:srcRect b="0" l="0" r="0" t="0"/>
          <a:stretch/>
        </p:blipFill>
        <p:spPr>
          <a:xfrm>
            <a:off x="4578511" y="1978406"/>
            <a:ext cx="9130977" cy="726618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69"/>
          <p:cNvSpPr txBox="1"/>
          <p:nvPr/>
        </p:nvSpPr>
        <p:spPr>
          <a:xfrm>
            <a:off x="7429500" y="1847850"/>
            <a:ext cx="9850500" cy="6792150"/>
          </a:xfrm>
          <a:prstGeom prst="rect">
            <a:avLst/>
          </a:prstGeom>
          <a:noFill/>
          <a:ln>
            <a:noFill/>
          </a:ln>
        </p:spPr>
        <p:txBody>
          <a:bodyPr anchorCtr="0" anchor="t" bIns="180000" lIns="180000" spcFirstLastPara="1" rIns="180000" wrap="square" tIns="180000">
            <a:noAutofit/>
          </a:bodyPr>
          <a:lstStyle/>
          <a:p>
            <a:pPr indent="-457200" lvl="0" marL="457200" marR="0" rtl="0" algn="l">
              <a:lnSpc>
                <a:spcPct val="150000"/>
              </a:lnSpc>
              <a:spcBef>
                <a:spcPts val="0"/>
              </a:spcBef>
              <a:spcAft>
                <a:spcPts val="0"/>
              </a:spcAft>
              <a:buClr>
                <a:srgbClr val="000000"/>
              </a:buClr>
              <a:buSzPts val="2400"/>
              <a:buFont typeface="Noto Sans"/>
              <a:buChar char="▪"/>
            </a:pPr>
            <a:r>
              <a:rPr b="0" i="0" lang="en" sz="3200" u="none" cap="none" strike="noStrike">
                <a:solidFill>
                  <a:schemeClr val="accent5"/>
                </a:solidFill>
                <a:latin typeface="Avenir"/>
                <a:ea typeface="Avenir"/>
                <a:cs typeface="Avenir"/>
                <a:sym typeface="Avenir"/>
              </a:rPr>
              <a:t>What kind of driving forces </a:t>
            </a:r>
            <a:r>
              <a:rPr b="0" i="0" lang="en" sz="3200" u="none" cap="none" strike="noStrike">
                <a:solidFill>
                  <a:srgbClr val="000000"/>
                </a:solidFill>
                <a:latin typeface="Avenir"/>
                <a:ea typeface="Avenir"/>
                <a:cs typeface="Avenir"/>
                <a:sym typeface="Avenir"/>
              </a:rPr>
              <a:t>(= drivers of change) influence our future operational environment?</a:t>
            </a:r>
            <a:endParaRPr b="0" i="0" sz="14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Noto Sans"/>
              <a:buChar char="▪"/>
            </a:pPr>
            <a:r>
              <a:rPr b="0" i="0" lang="en" sz="3200" u="none" cap="none" strike="noStrike">
                <a:solidFill>
                  <a:srgbClr val="000000"/>
                </a:solidFill>
                <a:latin typeface="Avenir"/>
                <a:ea typeface="Avenir"/>
                <a:cs typeface="Avenir"/>
                <a:sym typeface="Avenir"/>
              </a:rPr>
              <a:t>Which driving forces may have the most impact?</a:t>
            </a:r>
            <a:endParaRPr b="0" i="0" sz="1400" u="none" cap="none" strike="noStrike">
              <a:solidFill>
                <a:srgbClr val="000000"/>
              </a:solidFill>
              <a:latin typeface="Arial"/>
              <a:ea typeface="Arial"/>
              <a:cs typeface="Arial"/>
              <a:sym typeface="Arial"/>
            </a:endParaRPr>
          </a:p>
          <a:p>
            <a:pPr indent="-304800" lvl="0" marL="457200" marR="0" rtl="0" algn="l">
              <a:lnSpc>
                <a:spcPct val="150000"/>
              </a:lnSpc>
              <a:spcBef>
                <a:spcPts val="0"/>
              </a:spcBef>
              <a:spcAft>
                <a:spcPts val="0"/>
              </a:spcAft>
              <a:buClr>
                <a:srgbClr val="000000"/>
              </a:buClr>
              <a:buSzPts val="2400"/>
              <a:buFont typeface="Noto Sans"/>
              <a:buNone/>
            </a:pPr>
            <a:r>
              <a:t/>
            </a:r>
            <a:endParaRPr b="0" i="0" sz="3200" u="none" cap="none" strike="noStrike">
              <a:solidFill>
                <a:srgbClr val="000000"/>
              </a:solidFill>
              <a:latin typeface="Avenir"/>
              <a:ea typeface="Avenir"/>
              <a:cs typeface="Avenir"/>
              <a:sym typeface="Avenir"/>
            </a:endParaRPr>
          </a:p>
          <a:p>
            <a:pPr indent="-457200" lvl="0" marL="457200" marR="0" rtl="0" algn="l">
              <a:lnSpc>
                <a:spcPct val="150000"/>
              </a:lnSpc>
              <a:spcBef>
                <a:spcPts val="0"/>
              </a:spcBef>
              <a:spcAft>
                <a:spcPts val="0"/>
              </a:spcAft>
              <a:buClr>
                <a:srgbClr val="000000"/>
              </a:buClr>
              <a:buSzPts val="2400"/>
              <a:buFont typeface="Noto Sans"/>
              <a:buChar char="▪"/>
            </a:pPr>
            <a:r>
              <a:rPr b="0" i="0" lang="en" sz="3200" u="none" cap="none" strike="noStrike">
                <a:solidFill>
                  <a:schemeClr val="accent5"/>
                </a:solidFill>
                <a:latin typeface="Avenir"/>
                <a:ea typeface="Avenir"/>
                <a:cs typeface="Avenir"/>
                <a:sym typeface="Avenir"/>
              </a:rPr>
              <a:t>How</a:t>
            </a:r>
            <a:r>
              <a:rPr b="0" i="0" lang="en" sz="3200" u="none" cap="none" strike="noStrike">
                <a:solidFill>
                  <a:srgbClr val="000000"/>
                </a:solidFill>
                <a:latin typeface="Avenir"/>
                <a:ea typeface="Avenir"/>
                <a:cs typeface="Avenir"/>
                <a:sym typeface="Avenir"/>
              </a:rPr>
              <a:t> these driving forces are forming the futures? (most likely, possibly, and in what ways)?</a:t>
            </a:r>
            <a:endParaRPr b="0" i="0" sz="1800" u="none" cap="none" strike="noStrike">
              <a:solidFill>
                <a:srgbClr val="000000"/>
              </a:solidFill>
              <a:latin typeface="Arial"/>
              <a:ea typeface="Arial"/>
              <a:cs typeface="Arial"/>
              <a:sym typeface="Arial"/>
            </a:endParaRPr>
          </a:p>
        </p:txBody>
      </p:sp>
      <p:sp>
        <p:nvSpPr>
          <p:cNvPr id="148" name="Google Shape;148;p69"/>
          <p:cNvSpPr txBox="1"/>
          <p:nvPr/>
        </p:nvSpPr>
        <p:spPr>
          <a:xfrm>
            <a:off x="7429500" y="1079999"/>
            <a:ext cx="9850500" cy="567001"/>
          </a:xfrm>
          <a:prstGeom prst="rect">
            <a:avLst/>
          </a:prstGeom>
          <a:solidFill>
            <a:schemeClr val="lt1"/>
          </a:solid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Clr>
                <a:srgbClr val="000000"/>
              </a:buClr>
              <a:buSzPts val="3600"/>
              <a:buFont typeface="Arial"/>
              <a:buNone/>
            </a:pPr>
            <a:r>
              <a:rPr b="1" i="0" lang="en" sz="3600" u="none" cap="none" strike="noStrike">
                <a:solidFill>
                  <a:srgbClr val="262626"/>
                </a:solidFill>
                <a:latin typeface="Arial"/>
                <a:ea typeface="Arial"/>
                <a:cs typeface="Arial"/>
                <a:sym typeface="Arial"/>
              </a:rPr>
              <a:t>Drivers of the future</a:t>
            </a:r>
            <a:endParaRPr b="1" i="0" sz="1400" u="none" cap="none" strike="noStrike">
              <a:solidFill>
                <a:srgbClr val="000000"/>
              </a:solidFill>
              <a:latin typeface="Arial"/>
              <a:ea typeface="Arial"/>
              <a:cs typeface="Arial"/>
              <a:sym typeface="Arial"/>
            </a:endParaRPr>
          </a:p>
        </p:txBody>
      </p:sp>
      <p:pic>
        <p:nvPicPr>
          <p:cNvPr descr="A black and white logo&#10;&#10;Description automatically generated with low confidence" id="149" name="Google Shape;149;p69">
            <a:hlinkClick r:id="rId3"/>
          </p:cNvPr>
          <p:cNvPicPr preferRelativeResize="0"/>
          <p:nvPr/>
        </p:nvPicPr>
        <p:blipFill rotWithShape="1">
          <a:blip r:embed="rId4">
            <a:alphaModFix/>
          </a:blip>
          <a:srcRect b="0" l="0" r="0" t="0"/>
          <a:stretch/>
        </p:blipFill>
        <p:spPr>
          <a:xfrm>
            <a:off x="631255" y="9062329"/>
            <a:ext cx="1617490" cy="1224671"/>
          </a:xfrm>
          <a:prstGeom prst="rect">
            <a:avLst/>
          </a:prstGeom>
          <a:noFill/>
          <a:ln>
            <a:noFill/>
          </a:ln>
        </p:spPr>
      </p:pic>
      <p:sp>
        <p:nvSpPr>
          <p:cNvPr id="150" name="Google Shape;150;p69"/>
          <p:cNvSpPr txBox="1"/>
          <p:nvPr/>
        </p:nvSpPr>
        <p:spPr>
          <a:xfrm>
            <a:off x="10800586" y="9576000"/>
            <a:ext cx="6572400" cy="575174"/>
          </a:xfrm>
          <a:prstGeom prst="rect">
            <a:avLst/>
          </a:prstGeom>
          <a:noFill/>
          <a:ln>
            <a:noFill/>
          </a:ln>
        </p:spPr>
        <p:txBody>
          <a:bodyPr anchorCtr="0" anchor="t" bIns="91425" lIns="0" spcFirstLastPara="1" rIns="91425" wrap="square" tIns="91425">
            <a:noAutofit/>
          </a:bodyPr>
          <a:lstStyle/>
          <a:p>
            <a:pPr indent="0" lvl="0" marL="0" marR="0" rtl="0" algn="r">
              <a:lnSpc>
                <a:spcPct val="115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FAST45 – Art School Futures Lab - </a:t>
            </a:r>
            <a:r>
              <a:rPr lang="en" sz="1800">
                <a:solidFill>
                  <a:schemeClr val="dk2"/>
                </a:solidFill>
              </a:rPr>
              <a:t>Dublin</a:t>
            </a:r>
            <a:endParaRPr b="0" i="0" sz="1400" u="none" cap="none" strike="noStrike">
              <a:solidFill>
                <a:srgbClr val="000000"/>
              </a:solidFill>
              <a:latin typeface="Arial"/>
              <a:ea typeface="Arial"/>
              <a:cs typeface="Arial"/>
              <a:sym typeface="Arial"/>
            </a:endParaRPr>
          </a:p>
        </p:txBody>
      </p:sp>
      <p:pic>
        <p:nvPicPr>
          <p:cNvPr id="151" name="Google Shape;151;p69"/>
          <p:cNvPicPr preferRelativeResize="0"/>
          <p:nvPr/>
        </p:nvPicPr>
        <p:blipFill rotWithShape="1">
          <a:blip r:embed="rId5">
            <a:alphaModFix/>
          </a:blip>
          <a:srcRect b="20589" l="0" r="0" t="20593"/>
          <a:stretch/>
        </p:blipFill>
        <p:spPr>
          <a:xfrm>
            <a:off x="1440000" y="1081176"/>
            <a:ext cx="5322750" cy="75588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70"/>
          <p:cNvSpPr txBox="1"/>
          <p:nvPr/>
        </p:nvSpPr>
        <p:spPr>
          <a:xfrm>
            <a:off x="7429500" y="1847850"/>
            <a:ext cx="9850500" cy="6792150"/>
          </a:xfrm>
          <a:prstGeom prst="rect">
            <a:avLst/>
          </a:prstGeom>
          <a:noFill/>
          <a:ln>
            <a:noFill/>
          </a:ln>
        </p:spPr>
        <p:txBody>
          <a:bodyPr anchorCtr="0" anchor="t" bIns="180000" lIns="180000" spcFirstLastPara="1" rIns="180000" wrap="square" tIns="180000">
            <a:noAutofit/>
          </a:bodyPr>
          <a:lstStyle/>
          <a:p>
            <a:pPr indent="0" lvl="0" marL="0" marR="0" rtl="0" algn="l">
              <a:lnSpc>
                <a:spcPct val="150000"/>
              </a:lnSpc>
              <a:spcBef>
                <a:spcPts val="0"/>
              </a:spcBef>
              <a:spcAft>
                <a:spcPts val="0"/>
              </a:spcAft>
              <a:buClr>
                <a:srgbClr val="000000"/>
              </a:buClr>
              <a:buSzPts val="3200"/>
              <a:buFont typeface="Arial"/>
              <a:buNone/>
            </a:pPr>
            <a:r>
              <a:rPr b="1" i="0" lang="en" sz="3200" u="none" cap="none" strike="noStrike">
                <a:solidFill>
                  <a:schemeClr val="accent5"/>
                </a:solidFill>
                <a:latin typeface="Avenir"/>
                <a:ea typeface="Avenir"/>
                <a:cs typeface="Avenir"/>
                <a:sym typeface="Avenir"/>
              </a:rPr>
              <a:t>Megatrends</a:t>
            </a:r>
            <a:endParaRPr b="1" i="0" sz="3200" u="none" cap="none" strike="noStrike">
              <a:solidFill>
                <a:schemeClr val="accent5"/>
              </a:solidFill>
              <a:latin typeface="Avenir"/>
              <a:ea typeface="Avenir"/>
              <a:cs typeface="Avenir"/>
              <a:sym typeface="Avenir"/>
            </a:endParaRPr>
          </a:p>
          <a:p>
            <a:pPr indent="-457200" lvl="0" marL="457200" marR="0" rtl="0" algn="l">
              <a:lnSpc>
                <a:spcPct val="150000"/>
              </a:lnSpc>
              <a:spcBef>
                <a:spcPts val="0"/>
              </a:spcBef>
              <a:spcAft>
                <a:spcPts val="0"/>
              </a:spcAft>
              <a:buClr>
                <a:srgbClr val="000000"/>
              </a:buClr>
              <a:buSzPts val="2400"/>
              <a:buFont typeface="Noto Sans"/>
              <a:buChar char="▪"/>
            </a:pPr>
            <a:r>
              <a:rPr b="0" i="0" lang="en" sz="3200" u="none" cap="none" strike="noStrike">
                <a:solidFill>
                  <a:srgbClr val="000000"/>
                </a:solidFill>
                <a:latin typeface="Avenir"/>
                <a:ea typeface="Avenir"/>
                <a:cs typeface="Avenir"/>
                <a:sym typeface="Avenir"/>
              </a:rPr>
              <a:t>Slowly changing phenomena with clear developmental direction forming the future.</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3200"/>
              <a:buFont typeface="Arial"/>
              <a:buNone/>
            </a:pPr>
            <a:r>
              <a:rPr b="1" i="0" lang="en" sz="3200" u="none" cap="none" strike="noStrike">
                <a:solidFill>
                  <a:schemeClr val="accent5"/>
                </a:solidFill>
                <a:latin typeface="Avenir"/>
                <a:ea typeface="Avenir"/>
                <a:cs typeface="Avenir"/>
                <a:sym typeface="Avenir"/>
              </a:rPr>
              <a:t>Trends</a:t>
            </a:r>
            <a:endParaRPr b="1" i="0" sz="3200" u="none" cap="none" strike="noStrike">
              <a:solidFill>
                <a:schemeClr val="accent5"/>
              </a:solidFill>
              <a:latin typeface="Avenir"/>
              <a:ea typeface="Avenir"/>
              <a:cs typeface="Avenir"/>
              <a:sym typeface="Avenir"/>
            </a:endParaRPr>
          </a:p>
          <a:p>
            <a:pPr indent="-457200" lvl="0" marL="457200" marR="0" rtl="0" algn="l">
              <a:lnSpc>
                <a:spcPct val="150000"/>
              </a:lnSpc>
              <a:spcBef>
                <a:spcPts val="0"/>
              </a:spcBef>
              <a:spcAft>
                <a:spcPts val="0"/>
              </a:spcAft>
              <a:buClr>
                <a:srgbClr val="000000"/>
              </a:buClr>
              <a:buSzPts val="2400"/>
              <a:buFont typeface="Noto Sans"/>
              <a:buChar char="▪"/>
            </a:pPr>
            <a:r>
              <a:rPr b="0" i="0" lang="en" sz="3200" u="none" cap="none" strike="noStrike">
                <a:solidFill>
                  <a:srgbClr val="000000"/>
                </a:solidFill>
                <a:latin typeface="Avenir"/>
                <a:ea typeface="Avenir"/>
                <a:cs typeface="Avenir"/>
                <a:sym typeface="Avenir"/>
              </a:rPr>
              <a:t>Trends are clearly visible phenomena that causes change (a development of change).</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3200"/>
              <a:buFont typeface="Arial"/>
              <a:buNone/>
            </a:pPr>
            <a:r>
              <a:rPr b="1" i="0" lang="en" sz="3200" u="none" cap="none" strike="noStrike">
                <a:solidFill>
                  <a:schemeClr val="accent5"/>
                </a:solidFill>
                <a:latin typeface="Avenir"/>
                <a:ea typeface="Avenir"/>
                <a:cs typeface="Avenir"/>
                <a:sym typeface="Avenir"/>
              </a:rPr>
              <a:t>Counter-trends</a:t>
            </a:r>
            <a:endParaRPr b="1" i="0" sz="3200" u="none" cap="none" strike="noStrike">
              <a:solidFill>
                <a:schemeClr val="accent5"/>
              </a:solidFill>
              <a:latin typeface="Avenir"/>
              <a:ea typeface="Avenir"/>
              <a:cs typeface="Avenir"/>
              <a:sym typeface="Avenir"/>
            </a:endParaRPr>
          </a:p>
          <a:p>
            <a:pPr indent="-457200" lvl="0" marL="457200" marR="0" rtl="0" algn="l">
              <a:lnSpc>
                <a:spcPct val="150000"/>
              </a:lnSpc>
              <a:spcBef>
                <a:spcPts val="0"/>
              </a:spcBef>
              <a:spcAft>
                <a:spcPts val="0"/>
              </a:spcAft>
              <a:buClr>
                <a:srgbClr val="000000"/>
              </a:buClr>
              <a:buSzPts val="2400"/>
              <a:buFont typeface="Noto Sans"/>
              <a:buChar char="▪"/>
            </a:pPr>
            <a:r>
              <a:rPr b="0" i="0" lang="en" sz="3200" u="none" cap="none" strike="noStrike">
                <a:solidFill>
                  <a:srgbClr val="000000"/>
                </a:solidFill>
                <a:latin typeface="Avenir"/>
                <a:ea typeface="Avenir"/>
                <a:cs typeface="Avenir"/>
                <a:sym typeface="Avenir"/>
              </a:rPr>
              <a:t>(Slowly changing) phenomena countering or opposing existing (mega)trends</a:t>
            </a:r>
            <a:endParaRPr b="0" i="0" sz="3200" u="none" cap="none" strike="noStrike">
              <a:solidFill>
                <a:schemeClr val="accent5"/>
              </a:solidFill>
              <a:latin typeface="Avenir"/>
              <a:ea typeface="Avenir"/>
              <a:cs typeface="Avenir"/>
              <a:sym typeface="Avenir"/>
            </a:endParaRPr>
          </a:p>
        </p:txBody>
      </p:sp>
      <p:sp>
        <p:nvSpPr>
          <p:cNvPr id="157" name="Google Shape;157;p70"/>
          <p:cNvSpPr txBox="1"/>
          <p:nvPr/>
        </p:nvSpPr>
        <p:spPr>
          <a:xfrm>
            <a:off x="7429500" y="1079999"/>
            <a:ext cx="9850500" cy="567001"/>
          </a:xfrm>
          <a:prstGeom prst="rect">
            <a:avLst/>
          </a:prstGeom>
          <a:solidFill>
            <a:schemeClr val="lt1"/>
          </a:solid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Clr>
                <a:srgbClr val="000000"/>
              </a:buClr>
              <a:buSzPts val="3600"/>
              <a:buFont typeface="Arial"/>
              <a:buNone/>
            </a:pPr>
            <a:r>
              <a:rPr b="1" i="0" lang="en" sz="3600" u="none" cap="none" strike="noStrike">
                <a:solidFill>
                  <a:srgbClr val="262626"/>
                </a:solidFill>
                <a:latin typeface="Arial"/>
                <a:ea typeface="Arial"/>
                <a:cs typeface="Arial"/>
                <a:sym typeface="Arial"/>
              </a:rPr>
              <a:t>Drivers of futures</a:t>
            </a:r>
            <a:endParaRPr b="1" i="0" sz="1400" u="none" cap="none" strike="noStrike">
              <a:solidFill>
                <a:srgbClr val="000000"/>
              </a:solidFill>
              <a:latin typeface="Arial"/>
              <a:ea typeface="Arial"/>
              <a:cs typeface="Arial"/>
              <a:sym typeface="Arial"/>
            </a:endParaRPr>
          </a:p>
        </p:txBody>
      </p:sp>
      <p:pic>
        <p:nvPicPr>
          <p:cNvPr descr="A black and white logo&#10;&#10;Description automatically generated with low confidence" id="158" name="Google Shape;158;p70">
            <a:hlinkClick r:id="rId3"/>
          </p:cNvPr>
          <p:cNvPicPr preferRelativeResize="0"/>
          <p:nvPr/>
        </p:nvPicPr>
        <p:blipFill rotWithShape="1">
          <a:blip r:embed="rId4">
            <a:alphaModFix/>
          </a:blip>
          <a:srcRect b="0" l="0" r="0" t="0"/>
          <a:stretch/>
        </p:blipFill>
        <p:spPr>
          <a:xfrm>
            <a:off x="631255" y="9062329"/>
            <a:ext cx="1617490" cy="1224671"/>
          </a:xfrm>
          <a:prstGeom prst="rect">
            <a:avLst/>
          </a:prstGeom>
          <a:noFill/>
          <a:ln>
            <a:noFill/>
          </a:ln>
        </p:spPr>
      </p:pic>
      <p:sp>
        <p:nvSpPr>
          <p:cNvPr id="159" name="Google Shape;159;p70"/>
          <p:cNvSpPr txBox="1"/>
          <p:nvPr/>
        </p:nvSpPr>
        <p:spPr>
          <a:xfrm>
            <a:off x="10800586" y="9576000"/>
            <a:ext cx="6572400" cy="575174"/>
          </a:xfrm>
          <a:prstGeom prst="rect">
            <a:avLst/>
          </a:prstGeom>
          <a:noFill/>
          <a:ln>
            <a:noFill/>
          </a:ln>
        </p:spPr>
        <p:txBody>
          <a:bodyPr anchorCtr="0" anchor="t" bIns="91425" lIns="0" spcFirstLastPara="1" rIns="91425" wrap="square" tIns="91425">
            <a:noAutofit/>
          </a:bodyPr>
          <a:lstStyle/>
          <a:p>
            <a:pPr indent="0" lvl="0" marL="0" marR="0" rtl="0" algn="r">
              <a:lnSpc>
                <a:spcPct val="115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FAST45 – Art School Futures Lab - </a:t>
            </a:r>
            <a:r>
              <a:rPr lang="en" sz="1800">
                <a:solidFill>
                  <a:schemeClr val="dk2"/>
                </a:solidFill>
              </a:rPr>
              <a:t>Dublin</a:t>
            </a:r>
            <a:endParaRPr b="0" i="0" sz="1400" u="none" cap="none" strike="noStrike">
              <a:solidFill>
                <a:srgbClr val="000000"/>
              </a:solidFill>
              <a:latin typeface="Arial"/>
              <a:ea typeface="Arial"/>
              <a:cs typeface="Arial"/>
              <a:sym typeface="Arial"/>
            </a:endParaRPr>
          </a:p>
        </p:txBody>
      </p:sp>
      <p:pic>
        <p:nvPicPr>
          <p:cNvPr id="160" name="Google Shape;160;p70"/>
          <p:cNvPicPr preferRelativeResize="0"/>
          <p:nvPr/>
        </p:nvPicPr>
        <p:blipFill rotWithShape="1">
          <a:blip r:embed="rId5">
            <a:alphaModFix/>
          </a:blip>
          <a:srcRect b="20589" l="0" r="0" t="20593"/>
          <a:stretch/>
        </p:blipFill>
        <p:spPr>
          <a:xfrm>
            <a:off x="1440000" y="1081176"/>
            <a:ext cx="5322750" cy="7558824"/>
          </a:xfrm>
          <a:prstGeom prst="rect">
            <a:avLst/>
          </a:prstGeom>
          <a:noFill/>
          <a:ln>
            <a:noFill/>
          </a:ln>
        </p:spPr>
      </p:pic>
      <p:sp>
        <p:nvSpPr>
          <p:cNvPr id="161" name="Google Shape;161;p70"/>
          <p:cNvSpPr txBox="1"/>
          <p:nvPr/>
        </p:nvSpPr>
        <p:spPr>
          <a:xfrm>
            <a:off x="2171700" y="7440252"/>
            <a:ext cx="4591050" cy="1194512"/>
          </a:xfrm>
          <a:prstGeom prst="rect">
            <a:avLst/>
          </a:prstGeom>
          <a:noFill/>
          <a:ln>
            <a:noFill/>
          </a:ln>
        </p:spPr>
        <p:txBody>
          <a:bodyPr anchorCtr="0" anchor="t" bIns="180000" lIns="180000" spcFirstLastPara="1" rIns="180000" wrap="square" tIns="180000">
            <a:spAutoFit/>
          </a:bodyPr>
          <a:lstStyle/>
          <a:p>
            <a:pPr indent="0" lvl="0" marL="0" marR="0" rtl="0" algn="r">
              <a:lnSpc>
                <a:spcPct val="100000"/>
              </a:lnSpc>
              <a:spcBef>
                <a:spcPts val="0"/>
              </a:spcBef>
              <a:spcAft>
                <a:spcPts val="0"/>
              </a:spcAft>
              <a:buClr>
                <a:srgbClr val="000000"/>
              </a:buClr>
              <a:buSzPts val="5400"/>
              <a:buFont typeface="Arial"/>
              <a:buNone/>
            </a:pPr>
            <a:r>
              <a:rPr b="0" i="0" lang="en" sz="5400" u="none" cap="none" strike="noStrike">
                <a:solidFill>
                  <a:schemeClr val="accent5"/>
                </a:solidFill>
                <a:latin typeface="Arial"/>
                <a:ea typeface="Arial"/>
                <a:cs typeface="Arial"/>
                <a:sym typeface="Arial"/>
              </a:rPr>
              <a:t>What’s next?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17e9fa32158_0_0"/>
          <p:cNvSpPr txBox="1"/>
          <p:nvPr/>
        </p:nvSpPr>
        <p:spPr>
          <a:xfrm>
            <a:off x="527525" y="618399"/>
            <a:ext cx="9850500" cy="567000"/>
          </a:xfrm>
          <a:prstGeom prst="rect">
            <a:avLst/>
          </a:prstGeom>
          <a:solidFill>
            <a:schemeClr val="lt1"/>
          </a:solid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Clr>
                <a:srgbClr val="000000"/>
              </a:buClr>
              <a:buSzPts val="3600"/>
              <a:buFont typeface="Arial"/>
              <a:buNone/>
            </a:pPr>
            <a:r>
              <a:rPr b="1" lang="en" sz="3600">
                <a:solidFill>
                  <a:srgbClr val="262626"/>
                </a:solidFill>
              </a:rPr>
              <a:t>Emerging trend: an example</a:t>
            </a:r>
            <a:endParaRPr b="1" i="0" sz="1400" u="none" cap="none" strike="noStrike">
              <a:solidFill>
                <a:srgbClr val="000000"/>
              </a:solidFill>
              <a:latin typeface="Arial"/>
              <a:ea typeface="Arial"/>
              <a:cs typeface="Arial"/>
              <a:sym typeface="Arial"/>
            </a:endParaRPr>
          </a:p>
        </p:txBody>
      </p:sp>
      <p:pic>
        <p:nvPicPr>
          <p:cNvPr id="167" name="Google Shape;167;g17e9fa32158_0_0"/>
          <p:cNvPicPr preferRelativeResize="0"/>
          <p:nvPr/>
        </p:nvPicPr>
        <p:blipFill>
          <a:blip r:embed="rId3">
            <a:alphaModFix/>
          </a:blip>
          <a:stretch>
            <a:fillRect/>
          </a:stretch>
        </p:blipFill>
        <p:spPr>
          <a:xfrm>
            <a:off x="9842650" y="764849"/>
            <a:ext cx="8445359" cy="8335202"/>
          </a:xfrm>
          <a:prstGeom prst="rect">
            <a:avLst/>
          </a:prstGeom>
          <a:noFill/>
          <a:ln>
            <a:noFill/>
          </a:ln>
        </p:spPr>
      </p:pic>
      <p:sp>
        <p:nvSpPr>
          <p:cNvPr id="168" name="Google Shape;168;g17e9fa32158_0_0"/>
          <p:cNvSpPr txBox="1"/>
          <p:nvPr/>
        </p:nvSpPr>
        <p:spPr>
          <a:xfrm>
            <a:off x="527525" y="1472700"/>
            <a:ext cx="9539700" cy="8896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Clr>
                <a:schemeClr val="dk2"/>
              </a:buClr>
              <a:buSzPts val="1100"/>
              <a:buFont typeface="Arial"/>
              <a:buNone/>
            </a:pPr>
            <a:r>
              <a:rPr b="1" lang="en" sz="2400">
                <a:solidFill>
                  <a:schemeClr val="dk2"/>
                </a:solidFill>
                <a:latin typeface="Calibri"/>
                <a:ea typeface="Calibri"/>
                <a:cs typeface="Calibri"/>
                <a:sym typeface="Calibri"/>
              </a:rPr>
              <a:t>Students avoid sensitive topics</a:t>
            </a:r>
            <a:endParaRPr b="1" sz="2400">
              <a:solidFill>
                <a:schemeClr val="dk2"/>
              </a:solidFill>
              <a:latin typeface="Calibri"/>
              <a:ea typeface="Calibri"/>
              <a:cs typeface="Calibri"/>
              <a:sym typeface="Calibri"/>
            </a:endParaRPr>
          </a:p>
          <a:p>
            <a:pPr indent="0" lvl="0" marL="0" rtl="0" algn="l">
              <a:lnSpc>
                <a:spcPct val="100000"/>
              </a:lnSpc>
              <a:spcBef>
                <a:spcPts val="0"/>
              </a:spcBef>
              <a:spcAft>
                <a:spcPts val="0"/>
              </a:spcAft>
              <a:buClr>
                <a:schemeClr val="dk2"/>
              </a:buClr>
              <a:buSzPts val="1100"/>
              <a:buFont typeface="Arial"/>
              <a:buNone/>
            </a:pPr>
            <a:r>
              <a:rPr lang="en" sz="2400">
                <a:solidFill>
                  <a:schemeClr val="dk2"/>
                </a:solidFill>
                <a:latin typeface="Calibri"/>
                <a:ea typeface="Calibri"/>
                <a:cs typeface="Calibri"/>
                <a:sym typeface="Calibri"/>
              </a:rPr>
              <a:t>The University of Helsinki is exploring the limits of what can be said. Preliminary results show that it is not always easy to express dissenting opinions.</a:t>
            </a:r>
            <a:endParaRPr sz="2400">
              <a:solidFill>
                <a:schemeClr val="dk2"/>
              </a:solidFill>
              <a:latin typeface="Calibri"/>
              <a:ea typeface="Calibri"/>
              <a:cs typeface="Calibri"/>
              <a:sym typeface="Calibri"/>
            </a:endParaRPr>
          </a:p>
          <a:p>
            <a:pPr indent="0" lvl="0" marL="0" rtl="0" algn="l">
              <a:lnSpc>
                <a:spcPct val="100000"/>
              </a:lnSpc>
              <a:spcBef>
                <a:spcPts val="0"/>
              </a:spcBef>
              <a:spcAft>
                <a:spcPts val="0"/>
              </a:spcAft>
              <a:buClr>
                <a:schemeClr val="dk2"/>
              </a:buClr>
              <a:buSzPts val="1100"/>
              <a:buFont typeface="Arial"/>
              <a:buNone/>
            </a:pPr>
            <a:r>
              <a:rPr lang="en" sz="2400">
                <a:solidFill>
                  <a:schemeClr val="dk2"/>
                </a:solidFill>
                <a:latin typeface="Calibri"/>
                <a:ea typeface="Calibri"/>
                <a:cs typeface="Calibri"/>
                <a:sym typeface="Calibri"/>
              </a:rPr>
              <a:t> </a:t>
            </a:r>
            <a:endParaRPr sz="2400">
              <a:solidFill>
                <a:schemeClr val="dk2"/>
              </a:solidFill>
              <a:latin typeface="Calibri"/>
              <a:ea typeface="Calibri"/>
              <a:cs typeface="Calibri"/>
              <a:sym typeface="Calibri"/>
            </a:endParaRPr>
          </a:p>
          <a:p>
            <a:pPr indent="0" lvl="0" marL="0" rtl="0" algn="l">
              <a:lnSpc>
                <a:spcPct val="100000"/>
              </a:lnSpc>
              <a:spcBef>
                <a:spcPts val="0"/>
              </a:spcBef>
              <a:spcAft>
                <a:spcPts val="0"/>
              </a:spcAft>
              <a:buClr>
                <a:schemeClr val="dk2"/>
              </a:buClr>
              <a:buSzPts val="1100"/>
              <a:buFont typeface="Arial"/>
              <a:buNone/>
            </a:pPr>
            <a:r>
              <a:rPr lang="en" sz="2400">
                <a:solidFill>
                  <a:schemeClr val="dk2"/>
                </a:solidFill>
                <a:latin typeface="Calibri"/>
                <a:ea typeface="Calibri"/>
                <a:cs typeface="Calibri"/>
                <a:sym typeface="Calibri"/>
              </a:rPr>
              <a:t>At the University of Helsinki, a study is underway that has attracted interest even before it was completed. It is a study by two educationalists - Mikko Puustinen and Jenni Marjokorvi - on the debate atmosphere at the University of Helsinki. The study ties in with the debate in recent years about whether different opinions on issues such as gender, ethnicity or sexual minorities are accepted at the university or in society at large.</a:t>
            </a:r>
            <a:endParaRPr sz="2400">
              <a:solidFill>
                <a:schemeClr val="dk2"/>
              </a:solidFill>
              <a:latin typeface="Calibri"/>
              <a:ea typeface="Calibri"/>
              <a:cs typeface="Calibri"/>
              <a:sym typeface="Calibri"/>
            </a:endParaRPr>
          </a:p>
          <a:p>
            <a:pPr indent="0" lvl="0" marL="0" rtl="0" algn="l">
              <a:lnSpc>
                <a:spcPct val="100000"/>
              </a:lnSpc>
              <a:spcBef>
                <a:spcPts val="0"/>
              </a:spcBef>
              <a:spcAft>
                <a:spcPts val="0"/>
              </a:spcAft>
              <a:buClr>
                <a:schemeClr val="dk2"/>
              </a:buClr>
              <a:buSzPts val="1100"/>
              <a:buFont typeface="Arial"/>
              <a:buNone/>
            </a:pPr>
            <a:r>
              <a:rPr lang="en" sz="2400">
                <a:solidFill>
                  <a:schemeClr val="dk2"/>
                </a:solidFill>
                <a:latin typeface="Calibri"/>
                <a:ea typeface="Calibri"/>
                <a:cs typeface="Calibri"/>
                <a:sym typeface="Calibri"/>
              </a:rPr>
              <a:t> </a:t>
            </a:r>
            <a:endParaRPr sz="2400">
              <a:solidFill>
                <a:schemeClr val="dk2"/>
              </a:solidFill>
              <a:latin typeface="Calibri"/>
              <a:ea typeface="Calibri"/>
              <a:cs typeface="Calibri"/>
              <a:sym typeface="Calibri"/>
            </a:endParaRPr>
          </a:p>
          <a:p>
            <a:pPr indent="0" lvl="0" marL="0" rtl="0" algn="l">
              <a:lnSpc>
                <a:spcPct val="100000"/>
              </a:lnSpc>
              <a:spcBef>
                <a:spcPts val="0"/>
              </a:spcBef>
              <a:spcAft>
                <a:spcPts val="0"/>
              </a:spcAft>
              <a:buClr>
                <a:schemeClr val="dk2"/>
              </a:buClr>
              <a:buSzPts val="1100"/>
              <a:buFont typeface="Arial"/>
              <a:buNone/>
            </a:pPr>
            <a:r>
              <a:rPr lang="en" sz="2400">
                <a:solidFill>
                  <a:schemeClr val="dk2"/>
                </a:solidFill>
                <a:latin typeface="Calibri"/>
                <a:ea typeface="Calibri"/>
                <a:cs typeface="Calibri"/>
                <a:sym typeface="Calibri"/>
              </a:rPr>
              <a:t>In the researchers' initial survey, 55% of students felt that "the climate at university discourages people from saying some things they believe in because others might find them offensive". Other responses also indicated that students are reluctant to raise issues or opinions that they perceive as inflammatory.</a:t>
            </a:r>
            <a:endParaRPr sz="2400">
              <a:solidFill>
                <a:schemeClr val="dk2"/>
              </a:solidFill>
              <a:latin typeface="Calibri"/>
              <a:ea typeface="Calibri"/>
              <a:cs typeface="Calibri"/>
              <a:sym typeface="Calibri"/>
            </a:endParaRPr>
          </a:p>
          <a:p>
            <a:pPr indent="0" lvl="0" marL="0" rtl="0" algn="l">
              <a:lnSpc>
                <a:spcPct val="100000"/>
              </a:lnSpc>
              <a:spcBef>
                <a:spcPts val="0"/>
              </a:spcBef>
              <a:spcAft>
                <a:spcPts val="0"/>
              </a:spcAft>
              <a:buClr>
                <a:schemeClr val="dk2"/>
              </a:buClr>
              <a:buSzPts val="1100"/>
              <a:buFont typeface="Arial"/>
              <a:buNone/>
            </a:pPr>
            <a:r>
              <a:rPr lang="en" sz="2400">
                <a:solidFill>
                  <a:schemeClr val="dk2"/>
                </a:solidFill>
                <a:latin typeface="Calibri"/>
                <a:ea typeface="Calibri"/>
                <a:cs typeface="Calibri"/>
                <a:sym typeface="Calibri"/>
              </a:rPr>
              <a:t> </a:t>
            </a:r>
            <a:endParaRPr sz="2400">
              <a:solidFill>
                <a:schemeClr val="dk2"/>
              </a:solidFill>
              <a:latin typeface="Calibri"/>
              <a:ea typeface="Calibri"/>
              <a:cs typeface="Calibri"/>
              <a:sym typeface="Calibri"/>
            </a:endParaRPr>
          </a:p>
          <a:p>
            <a:pPr indent="0" lvl="0" marL="0" rtl="0" algn="l">
              <a:lnSpc>
                <a:spcPct val="100000"/>
              </a:lnSpc>
              <a:spcBef>
                <a:spcPts val="0"/>
              </a:spcBef>
              <a:spcAft>
                <a:spcPts val="0"/>
              </a:spcAft>
              <a:buNone/>
            </a:pPr>
            <a:r>
              <a:rPr lang="en" sz="2400">
                <a:solidFill>
                  <a:schemeClr val="dk2"/>
                </a:solidFill>
                <a:latin typeface="Calibri"/>
                <a:ea typeface="Calibri"/>
                <a:cs typeface="Calibri"/>
                <a:sym typeface="Calibri"/>
              </a:rPr>
              <a:t>It is difficult to gauge the scale of the issue from a limited survey. It is probably a small phenomenon on the scale of the university - and society as a whole - but a real and heavy one for some sectors and students.</a:t>
            </a:r>
            <a:endParaRPr sz="2400">
              <a:solidFill>
                <a:schemeClr val="dk2"/>
              </a:solidFill>
              <a:latin typeface="Calibri"/>
              <a:ea typeface="Calibri"/>
              <a:cs typeface="Calibri"/>
              <a:sym typeface="Calibri"/>
            </a:endParaRPr>
          </a:p>
          <a:p>
            <a:pPr indent="0" lvl="0" marL="0" rtl="0" algn="l">
              <a:lnSpc>
                <a:spcPct val="100000"/>
              </a:lnSpc>
              <a:spcBef>
                <a:spcPts val="0"/>
              </a:spcBef>
              <a:spcAft>
                <a:spcPts val="0"/>
              </a:spcAft>
              <a:buNone/>
            </a:pPr>
            <a:r>
              <a:t/>
            </a:r>
            <a:endParaRPr sz="2400">
              <a:solidFill>
                <a:schemeClr val="dk2"/>
              </a:solidFill>
              <a:latin typeface="Calibri"/>
              <a:ea typeface="Calibri"/>
              <a:cs typeface="Calibri"/>
              <a:sym typeface="Calibri"/>
            </a:endParaRPr>
          </a:p>
          <a:p>
            <a:pPr indent="0" lvl="0" marL="0" rtl="0" algn="r">
              <a:lnSpc>
                <a:spcPct val="100000"/>
              </a:lnSpc>
              <a:spcBef>
                <a:spcPts val="0"/>
              </a:spcBef>
              <a:spcAft>
                <a:spcPts val="0"/>
              </a:spcAft>
              <a:buNone/>
            </a:pPr>
            <a:r>
              <a:rPr lang="en" sz="2400">
                <a:solidFill>
                  <a:schemeClr val="dk2"/>
                </a:solidFill>
                <a:latin typeface="Calibri"/>
                <a:ea typeface="Calibri"/>
                <a:cs typeface="Calibri"/>
                <a:sym typeface="Calibri"/>
              </a:rPr>
              <a:t>(Editorial, </a:t>
            </a:r>
            <a:r>
              <a:rPr i="1" lang="en" sz="2400">
                <a:solidFill>
                  <a:schemeClr val="dk2"/>
                </a:solidFill>
                <a:latin typeface="Calibri"/>
                <a:ea typeface="Calibri"/>
                <a:cs typeface="Calibri"/>
                <a:sym typeface="Calibri"/>
              </a:rPr>
              <a:t>Helsingin Sanomat</a:t>
            </a:r>
            <a:r>
              <a:rPr lang="en" sz="2400">
                <a:solidFill>
                  <a:schemeClr val="dk2"/>
                </a:solidFill>
                <a:latin typeface="Calibri"/>
                <a:ea typeface="Calibri"/>
                <a:cs typeface="Calibri"/>
                <a:sym typeface="Calibri"/>
              </a:rPr>
              <a:t>, 1. November 2022, transl. KL)</a:t>
            </a:r>
            <a:endParaRPr/>
          </a:p>
          <a:p>
            <a:pPr indent="0" lvl="0" marL="0" rtl="0" algn="l">
              <a:spcBef>
                <a:spcPts val="0"/>
              </a:spcBef>
              <a:spcAft>
                <a:spcPts val="0"/>
              </a:spcAft>
              <a:buNone/>
            </a:pPr>
            <a:r>
              <a:t/>
            </a:r>
            <a:endParaRPr i="1"/>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71"/>
          <p:cNvSpPr txBox="1"/>
          <p:nvPr/>
        </p:nvSpPr>
        <p:spPr>
          <a:xfrm>
            <a:off x="7429500" y="1847850"/>
            <a:ext cx="9850500" cy="6792150"/>
          </a:xfrm>
          <a:prstGeom prst="rect">
            <a:avLst/>
          </a:prstGeom>
          <a:noFill/>
          <a:ln>
            <a:noFill/>
          </a:ln>
        </p:spPr>
        <p:txBody>
          <a:bodyPr anchorCtr="0" anchor="t" bIns="180000" lIns="180000" spcFirstLastPara="1" rIns="180000" wrap="square" tIns="180000">
            <a:noAutofit/>
          </a:bodyPr>
          <a:lstStyle/>
          <a:p>
            <a:pPr indent="0" lvl="0" marL="0" marR="0" rtl="0" algn="l">
              <a:lnSpc>
                <a:spcPct val="150000"/>
              </a:lnSpc>
              <a:spcBef>
                <a:spcPts val="0"/>
              </a:spcBef>
              <a:spcAft>
                <a:spcPts val="0"/>
              </a:spcAft>
              <a:buClr>
                <a:srgbClr val="000000"/>
              </a:buClr>
              <a:buSzPts val="3200"/>
              <a:buFont typeface="Arial"/>
              <a:buNone/>
            </a:pPr>
            <a:r>
              <a:rPr b="0" i="0" lang="en" sz="3200" u="none" cap="none" strike="noStrike">
                <a:solidFill>
                  <a:schemeClr val="accent5"/>
                </a:solidFill>
                <a:latin typeface="Avenir"/>
                <a:ea typeface="Avenir"/>
                <a:cs typeface="Avenir"/>
                <a:sym typeface="Avenir"/>
              </a:rPr>
              <a:t>Weak signals</a:t>
            </a:r>
            <a:endParaRPr b="0" i="0" sz="3200" u="none" cap="none" strike="noStrike">
              <a:solidFill>
                <a:schemeClr val="accent5"/>
              </a:solidFill>
              <a:latin typeface="Avenir"/>
              <a:ea typeface="Avenir"/>
              <a:cs typeface="Avenir"/>
              <a:sym typeface="Avenir"/>
            </a:endParaRPr>
          </a:p>
          <a:p>
            <a:pPr indent="-457200" lvl="0" marL="457200" marR="0" rtl="0" algn="l">
              <a:lnSpc>
                <a:spcPct val="150000"/>
              </a:lnSpc>
              <a:spcBef>
                <a:spcPts val="0"/>
              </a:spcBef>
              <a:spcAft>
                <a:spcPts val="0"/>
              </a:spcAft>
              <a:buClr>
                <a:srgbClr val="000000"/>
              </a:buClr>
              <a:buSzPts val="2400"/>
              <a:buFont typeface="Noto Sans"/>
              <a:buChar char="▪"/>
            </a:pPr>
            <a:r>
              <a:rPr b="0" i="0" lang="en" sz="3200" u="none" cap="none" strike="noStrike">
                <a:solidFill>
                  <a:srgbClr val="000000"/>
                </a:solidFill>
                <a:latin typeface="Avenir"/>
                <a:ea typeface="Avenir"/>
                <a:cs typeface="Avenir"/>
                <a:sym typeface="Avenir"/>
              </a:rPr>
              <a:t>An indication of an emerging issue or an early sign of a change that may be meaningful in the future </a:t>
            </a:r>
            <a:endParaRPr b="0" i="0" sz="1400" u="none" cap="none" strike="noStrike">
              <a:solidFill>
                <a:srgbClr val="000000"/>
              </a:solidFill>
              <a:latin typeface="Arial"/>
              <a:ea typeface="Arial"/>
              <a:cs typeface="Arial"/>
              <a:sym typeface="Arial"/>
            </a:endParaRPr>
          </a:p>
          <a:p>
            <a:pPr indent="-304800" lvl="0" marL="457200" marR="0" rtl="0" algn="l">
              <a:lnSpc>
                <a:spcPct val="150000"/>
              </a:lnSpc>
              <a:spcBef>
                <a:spcPts val="0"/>
              </a:spcBef>
              <a:spcAft>
                <a:spcPts val="0"/>
              </a:spcAft>
              <a:buClr>
                <a:srgbClr val="000000"/>
              </a:buClr>
              <a:buSzPts val="2400"/>
              <a:buFont typeface="Noto Sans"/>
              <a:buNone/>
            </a:pPr>
            <a:r>
              <a:t/>
            </a:r>
            <a:endParaRPr b="0" i="0" sz="3200" u="none" cap="none" strike="noStrike">
              <a:solidFill>
                <a:srgbClr val="000000"/>
              </a:solidFill>
              <a:latin typeface="Avenir"/>
              <a:ea typeface="Avenir"/>
              <a:cs typeface="Avenir"/>
              <a:sym typeface="Avenir"/>
            </a:endParaRPr>
          </a:p>
          <a:p>
            <a:pPr indent="0" lvl="0" marL="0" marR="0" rtl="0" algn="l">
              <a:lnSpc>
                <a:spcPct val="150000"/>
              </a:lnSpc>
              <a:spcBef>
                <a:spcPts val="0"/>
              </a:spcBef>
              <a:spcAft>
                <a:spcPts val="0"/>
              </a:spcAft>
              <a:buClr>
                <a:srgbClr val="000000"/>
              </a:buClr>
              <a:buSzPts val="3200"/>
              <a:buFont typeface="Arial"/>
              <a:buNone/>
            </a:pPr>
            <a:r>
              <a:rPr b="0" i="0" lang="en" sz="3200" u="none" cap="none" strike="noStrike">
                <a:solidFill>
                  <a:schemeClr val="accent5"/>
                </a:solidFill>
                <a:latin typeface="Avenir"/>
                <a:ea typeface="Avenir"/>
                <a:cs typeface="Avenir"/>
                <a:sym typeface="Avenir"/>
              </a:rPr>
              <a:t>Wild cards / Black swans</a:t>
            </a:r>
            <a:endParaRPr b="0" i="0" sz="3200" u="none" cap="none" strike="noStrike">
              <a:solidFill>
                <a:schemeClr val="accent5"/>
              </a:solidFill>
              <a:latin typeface="Avenir"/>
              <a:ea typeface="Avenir"/>
              <a:cs typeface="Avenir"/>
              <a:sym typeface="Avenir"/>
            </a:endParaRPr>
          </a:p>
          <a:p>
            <a:pPr indent="-457200" lvl="0" marL="457200" marR="0" rtl="0" algn="l">
              <a:lnSpc>
                <a:spcPct val="150000"/>
              </a:lnSpc>
              <a:spcBef>
                <a:spcPts val="0"/>
              </a:spcBef>
              <a:spcAft>
                <a:spcPts val="0"/>
              </a:spcAft>
              <a:buClr>
                <a:srgbClr val="000000"/>
              </a:buClr>
              <a:buSzPts val="2400"/>
              <a:buFont typeface="Noto Sans"/>
              <a:buChar char="▪"/>
            </a:pPr>
            <a:r>
              <a:rPr b="0" i="0" lang="en" sz="3200" u="none" cap="none" strike="noStrike">
                <a:solidFill>
                  <a:srgbClr val="000000"/>
                </a:solidFill>
                <a:latin typeface="Avenir"/>
                <a:ea typeface="Avenir"/>
                <a:cs typeface="Avenir"/>
                <a:sym typeface="Avenir"/>
              </a:rPr>
              <a:t>Events and things, with very small probability, </a:t>
            </a:r>
            <a:r>
              <a:rPr lang="en" sz="3200">
                <a:latin typeface="Avenir"/>
                <a:ea typeface="Avenir"/>
                <a:cs typeface="Avenir"/>
                <a:sym typeface="Avenir"/>
              </a:rPr>
              <a:t>but</a:t>
            </a:r>
            <a:r>
              <a:rPr b="0" i="0" lang="en" sz="3200" u="none" cap="none" strike="noStrike">
                <a:solidFill>
                  <a:srgbClr val="000000"/>
                </a:solidFill>
                <a:latin typeface="Avenir"/>
                <a:ea typeface="Avenir"/>
                <a:cs typeface="Avenir"/>
                <a:sym typeface="Avenir"/>
              </a:rPr>
              <a:t> with dramatic effects or impact.</a:t>
            </a:r>
            <a:endParaRPr b="0" i="0" sz="1400" u="none" cap="none" strike="noStrike">
              <a:solidFill>
                <a:srgbClr val="000000"/>
              </a:solidFill>
              <a:latin typeface="Arial"/>
              <a:ea typeface="Arial"/>
              <a:cs typeface="Arial"/>
              <a:sym typeface="Arial"/>
            </a:endParaRPr>
          </a:p>
        </p:txBody>
      </p:sp>
      <p:sp>
        <p:nvSpPr>
          <p:cNvPr id="174" name="Google Shape;174;p71"/>
          <p:cNvSpPr txBox="1"/>
          <p:nvPr/>
        </p:nvSpPr>
        <p:spPr>
          <a:xfrm>
            <a:off x="7429500" y="1079999"/>
            <a:ext cx="9850500" cy="567001"/>
          </a:xfrm>
          <a:prstGeom prst="rect">
            <a:avLst/>
          </a:prstGeom>
          <a:solidFill>
            <a:schemeClr val="lt1"/>
          </a:solid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Clr>
                <a:srgbClr val="000000"/>
              </a:buClr>
              <a:buSzPts val="3600"/>
              <a:buFont typeface="Arial"/>
              <a:buNone/>
            </a:pPr>
            <a:r>
              <a:rPr b="1" i="0" lang="en" sz="3600" u="none" cap="none" strike="noStrike">
                <a:solidFill>
                  <a:srgbClr val="262626"/>
                </a:solidFill>
                <a:latin typeface="Arial"/>
                <a:ea typeface="Arial"/>
                <a:cs typeface="Arial"/>
                <a:sym typeface="Arial"/>
              </a:rPr>
              <a:t>Drivers of futures</a:t>
            </a:r>
            <a:endParaRPr b="1" i="0" sz="1400" u="none" cap="none" strike="noStrike">
              <a:solidFill>
                <a:srgbClr val="000000"/>
              </a:solidFill>
              <a:latin typeface="Arial"/>
              <a:ea typeface="Arial"/>
              <a:cs typeface="Arial"/>
              <a:sym typeface="Arial"/>
            </a:endParaRPr>
          </a:p>
        </p:txBody>
      </p:sp>
      <p:pic>
        <p:nvPicPr>
          <p:cNvPr descr="A black and white logo&#10;&#10;Description automatically generated with low confidence" id="175" name="Google Shape;175;p71">
            <a:hlinkClick r:id="rId3"/>
          </p:cNvPr>
          <p:cNvPicPr preferRelativeResize="0"/>
          <p:nvPr/>
        </p:nvPicPr>
        <p:blipFill rotWithShape="1">
          <a:blip r:embed="rId4">
            <a:alphaModFix/>
          </a:blip>
          <a:srcRect b="0" l="0" r="0" t="0"/>
          <a:stretch/>
        </p:blipFill>
        <p:spPr>
          <a:xfrm>
            <a:off x="631255" y="9062329"/>
            <a:ext cx="1617490" cy="1224671"/>
          </a:xfrm>
          <a:prstGeom prst="rect">
            <a:avLst/>
          </a:prstGeom>
          <a:noFill/>
          <a:ln>
            <a:noFill/>
          </a:ln>
        </p:spPr>
      </p:pic>
      <p:sp>
        <p:nvSpPr>
          <p:cNvPr id="176" name="Google Shape;176;p71"/>
          <p:cNvSpPr txBox="1"/>
          <p:nvPr/>
        </p:nvSpPr>
        <p:spPr>
          <a:xfrm>
            <a:off x="10800586" y="9576000"/>
            <a:ext cx="6572400" cy="575174"/>
          </a:xfrm>
          <a:prstGeom prst="rect">
            <a:avLst/>
          </a:prstGeom>
          <a:noFill/>
          <a:ln>
            <a:noFill/>
          </a:ln>
        </p:spPr>
        <p:txBody>
          <a:bodyPr anchorCtr="0" anchor="t" bIns="91425" lIns="0" spcFirstLastPara="1" rIns="91425" wrap="square" tIns="91425">
            <a:noAutofit/>
          </a:bodyPr>
          <a:lstStyle/>
          <a:p>
            <a:pPr indent="0" lvl="0" marL="0" marR="0" rtl="0" algn="r">
              <a:lnSpc>
                <a:spcPct val="115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FAST45 – Art School Futures Lab - </a:t>
            </a:r>
            <a:r>
              <a:rPr lang="en" sz="1800">
                <a:solidFill>
                  <a:schemeClr val="dk2"/>
                </a:solidFill>
              </a:rPr>
              <a:t>Dublin</a:t>
            </a:r>
            <a:endParaRPr b="0" i="0" sz="1400" u="none" cap="none" strike="noStrike">
              <a:solidFill>
                <a:srgbClr val="000000"/>
              </a:solidFill>
              <a:latin typeface="Arial"/>
              <a:ea typeface="Arial"/>
              <a:cs typeface="Arial"/>
              <a:sym typeface="Arial"/>
            </a:endParaRPr>
          </a:p>
          <a:p>
            <a:pPr indent="0" lvl="0" marL="0" marR="0" rtl="0" algn="r">
              <a:lnSpc>
                <a:spcPct val="115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77" name="Google Shape;177;p71"/>
          <p:cNvPicPr preferRelativeResize="0"/>
          <p:nvPr/>
        </p:nvPicPr>
        <p:blipFill rotWithShape="1">
          <a:blip r:embed="rId5">
            <a:alphaModFix/>
          </a:blip>
          <a:srcRect b="20589" l="0" r="0" t="20593"/>
          <a:stretch/>
        </p:blipFill>
        <p:spPr>
          <a:xfrm>
            <a:off x="1440000" y="1081176"/>
            <a:ext cx="5322750" cy="7558824"/>
          </a:xfrm>
          <a:prstGeom prst="rect">
            <a:avLst/>
          </a:prstGeom>
          <a:noFill/>
          <a:ln>
            <a:noFill/>
          </a:ln>
        </p:spPr>
      </p:pic>
      <p:sp>
        <p:nvSpPr>
          <p:cNvPr id="178" name="Google Shape;178;p71"/>
          <p:cNvSpPr txBox="1"/>
          <p:nvPr/>
        </p:nvSpPr>
        <p:spPr>
          <a:xfrm>
            <a:off x="2171700" y="7440252"/>
            <a:ext cx="4591050" cy="1194512"/>
          </a:xfrm>
          <a:prstGeom prst="rect">
            <a:avLst/>
          </a:prstGeom>
          <a:noFill/>
          <a:ln>
            <a:noFill/>
          </a:ln>
        </p:spPr>
        <p:txBody>
          <a:bodyPr anchorCtr="0" anchor="t" bIns="180000" lIns="180000" spcFirstLastPara="1" rIns="180000" wrap="square" tIns="180000">
            <a:spAutoFit/>
          </a:bodyPr>
          <a:lstStyle/>
          <a:p>
            <a:pPr indent="0" lvl="0" marL="0" marR="0" rtl="0" algn="r">
              <a:lnSpc>
                <a:spcPct val="100000"/>
              </a:lnSpc>
              <a:spcBef>
                <a:spcPts val="0"/>
              </a:spcBef>
              <a:spcAft>
                <a:spcPts val="0"/>
              </a:spcAft>
              <a:buClr>
                <a:srgbClr val="000000"/>
              </a:buClr>
              <a:buSzPts val="5400"/>
              <a:buFont typeface="Arial"/>
              <a:buNone/>
            </a:pPr>
            <a:r>
              <a:rPr b="0" i="0" lang="en" sz="5400" u="none" cap="none" strike="noStrike">
                <a:solidFill>
                  <a:schemeClr val="accent5"/>
                </a:solidFill>
                <a:latin typeface="Arial"/>
                <a:ea typeface="Arial"/>
                <a:cs typeface="Arial"/>
                <a:sym typeface="Arial"/>
              </a:rPr>
              <a:t>What if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73"/>
          <p:cNvSpPr txBox="1"/>
          <p:nvPr/>
        </p:nvSpPr>
        <p:spPr>
          <a:xfrm>
            <a:off x="7263246" y="1079999"/>
            <a:ext cx="9850500" cy="7558824"/>
          </a:xfrm>
          <a:prstGeom prst="rect">
            <a:avLst/>
          </a:prstGeom>
          <a:noFill/>
          <a:ln>
            <a:noFill/>
          </a:ln>
        </p:spPr>
        <p:txBody>
          <a:bodyPr anchorCtr="0" anchor="t" bIns="180000" lIns="180000" spcFirstLastPara="1" rIns="180000" wrap="square" tIns="180000">
            <a:noAutofit/>
          </a:bodyPr>
          <a:lstStyle/>
          <a:p>
            <a:pPr indent="-368300" lvl="0" marL="457200" marR="0" rtl="0" algn="l">
              <a:lnSpc>
                <a:spcPct val="150000"/>
              </a:lnSpc>
              <a:spcBef>
                <a:spcPts val="0"/>
              </a:spcBef>
              <a:spcAft>
                <a:spcPts val="0"/>
              </a:spcAft>
              <a:buClr>
                <a:srgbClr val="000000"/>
              </a:buClr>
              <a:buSzPts val="2200"/>
              <a:buFont typeface="Avenir"/>
              <a:buChar char="●"/>
            </a:pPr>
            <a:r>
              <a:rPr b="1" i="0" lang="en" sz="2800" u="none" cap="none" strike="noStrike">
                <a:solidFill>
                  <a:schemeClr val="accent5"/>
                </a:solidFill>
                <a:latin typeface="Avenir"/>
                <a:ea typeface="Avenir"/>
                <a:cs typeface="Avenir"/>
                <a:sym typeface="Avenir"/>
              </a:rPr>
              <a:t>Political</a:t>
            </a:r>
            <a:r>
              <a:rPr b="0" i="0" lang="en" sz="2800" u="none" cap="none" strike="noStrike">
                <a:solidFill>
                  <a:srgbClr val="000000"/>
                </a:solidFill>
                <a:latin typeface="Avenir"/>
                <a:ea typeface="Avenir"/>
                <a:cs typeface="Avenir"/>
                <a:sym typeface="Avenir"/>
              </a:rPr>
              <a:t> as directives, legislation, political interests and movements, etc.</a:t>
            </a:r>
            <a:endParaRPr b="0" i="0" sz="1400" u="none" cap="none" strike="noStrike">
              <a:solidFill>
                <a:srgbClr val="000000"/>
              </a:solidFill>
              <a:latin typeface="Arial"/>
              <a:ea typeface="Arial"/>
              <a:cs typeface="Arial"/>
              <a:sym typeface="Arial"/>
            </a:endParaRPr>
          </a:p>
          <a:p>
            <a:pPr indent="-368300" lvl="0" marL="457200" marR="0" rtl="0" algn="l">
              <a:lnSpc>
                <a:spcPct val="150000"/>
              </a:lnSpc>
              <a:spcBef>
                <a:spcPts val="0"/>
              </a:spcBef>
              <a:spcAft>
                <a:spcPts val="0"/>
              </a:spcAft>
              <a:buClr>
                <a:srgbClr val="000000"/>
              </a:buClr>
              <a:buSzPts val="2200"/>
              <a:buFont typeface="Avenir"/>
              <a:buChar char="●"/>
            </a:pPr>
            <a:r>
              <a:rPr b="1" i="0" lang="en" sz="2800" u="none" cap="none" strike="noStrike">
                <a:solidFill>
                  <a:schemeClr val="accent5"/>
                </a:solidFill>
                <a:latin typeface="Avenir"/>
                <a:ea typeface="Avenir"/>
                <a:cs typeface="Avenir"/>
                <a:sym typeface="Avenir"/>
              </a:rPr>
              <a:t>Economic</a:t>
            </a:r>
            <a:r>
              <a:rPr b="1" i="0" lang="en" sz="2800" u="none" cap="none" strike="noStrike">
                <a:solidFill>
                  <a:srgbClr val="284681"/>
                </a:solidFill>
                <a:latin typeface="Avenir"/>
                <a:ea typeface="Avenir"/>
                <a:cs typeface="Avenir"/>
                <a:sym typeface="Avenir"/>
              </a:rPr>
              <a:t> </a:t>
            </a:r>
            <a:r>
              <a:rPr b="0" i="0" lang="en" sz="2800" u="none" cap="none" strike="noStrike">
                <a:solidFill>
                  <a:srgbClr val="000000"/>
                </a:solidFill>
                <a:latin typeface="Avenir"/>
                <a:ea typeface="Avenir"/>
                <a:cs typeface="Avenir"/>
                <a:sym typeface="Avenir"/>
              </a:rPr>
              <a:t>as public economy, employment, industries, spending power, etc. </a:t>
            </a:r>
            <a:endParaRPr b="0" i="0" sz="1400" u="none" cap="none" strike="noStrike">
              <a:solidFill>
                <a:srgbClr val="000000"/>
              </a:solidFill>
              <a:latin typeface="Arial"/>
              <a:ea typeface="Arial"/>
              <a:cs typeface="Arial"/>
              <a:sym typeface="Arial"/>
            </a:endParaRPr>
          </a:p>
          <a:p>
            <a:pPr indent="-368300" lvl="0" marL="457200" marR="0" rtl="0" algn="l">
              <a:lnSpc>
                <a:spcPct val="150000"/>
              </a:lnSpc>
              <a:spcBef>
                <a:spcPts val="0"/>
              </a:spcBef>
              <a:spcAft>
                <a:spcPts val="0"/>
              </a:spcAft>
              <a:buClr>
                <a:srgbClr val="000000"/>
              </a:buClr>
              <a:buSzPts val="2200"/>
              <a:buFont typeface="Avenir"/>
              <a:buChar char="●"/>
            </a:pPr>
            <a:r>
              <a:rPr b="1" i="0" lang="en" sz="2800" u="none" cap="none" strike="noStrike">
                <a:solidFill>
                  <a:schemeClr val="accent5"/>
                </a:solidFill>
                <a:latin typeface="Avenir"/>
                <a:ea typeface="Avenir"/>
                <a:cs typeface="Avenir"/>
                <a:sym typeface="Avenir"/>
              </a:rPr>
              <a:t>Social</a:t>
            </a:r>
            <a:r>
              <a:rPr b="1" i="0" lang="en" sz="2800" u="none" cap="none" strike="noStrike">
                <a:solidFill>
                  <a:srgbClr val="284681"/>
                </a:solidFill>
                <a:latin typeface="Avenir"/>
                <a:ea typeface="Avenir"/>
                <a:cs typeface="Avenir"/>
                <a:sym typeface="Avenir"/>
              </a:rPr>
              <a:t> </a:t>
            </a:r>
            <a:r>
              <a:rPr b="0" i="0" lang="en" sz="2800" u="none" cap="none" strike="noStrike">
                <a:solidFill>
                  <a:srgbClr val="000000"/>
                </a:solidFill>
                <a:latin typeface="Avenir"/>
                <a:ea typeface="Avenir"/>
                <a:cs typeface="Avenir"/>
                <a:sym typeface="Avenir"/>
              </a:rPr>
              <a:t>as demography, education, health, etc.</a:t>
            </a:r>
            <a:endParaRPr b="0" i="0" sz="1400" u="none" cap="none" strike="noStrike">
              <a:solidFill>
                <a:srgbClr val="000000"/>
              </a:solidFill>
              <a:latin typeface="Arial"/>
              <a:ea typeface="Arial"/>
              <a:cs typeface="Arial"/>
              <a:sym typeface="Arial"/>
            </a:endParaRPr>
          </a:p>
          <a:p>
            <a:pPr indent="-368300" lvl="0" marL="457200" marR="0" rtl="0" algn="l">
              <a:lnSpc>
                <a:spcPct val="150000"/>
              </a:lnSpc>
              <a:spcBef>
                <a:spcPts val="0"/>
              </a:spcBef>
              <a:spcAft>
                <a:spcPts val="0"/>
              </a:spcAft>
              <a:buClr>
                <a:srgbClr val="000000"/>
              </a:buClr>
              <a:buSzPts val="2200"/>
              <a:buFont typeface="Avenir"/>
              <a:buChar char="●"/>
            </a:pPr>
            <a:r>
              <a:rPr b="1" i="0" lang="en" sz="2800" u="none" cap="none" strike="noStrike">
                <a:solidFill>
                  <a:schemeClr val="accent5"/>
                </a:solidFill>
                <a:latin typeface="Avenir"/>
                <a:ea typeface="Avenir"/>
                <a:cs typeface="Avenir"/>
                <a:sym typeface="Avenir"/>
              </a:rPr>
              <a:t>Technological</a:t>
            </a:r>
            <a:r>
              <a:rPr b="1" i="0" lang="en" sz="2800" u="none" cap="none" strike="noStrike">
                <a:solidFill>
                  <a:srgbClr val="284681"/>
                </a:solidFill>
                <a:latin typeface="Avenir"/>
                <a:ea typeface="Avenir"/>
                <a:cs typeface="Avenir"/>
                <a:sym typeface="Avenir"/>
              </a:rPr>
              <a:t> </a:t>
            </a:r>
            <a:r>
              <a:rPr b="0" i="0" lang="en" sz="2800" u="none" cap="none" strike="noStrike">
                <a:solidFill>
                  <a:srgbClr val="000000"/>
                </a:solidFill>
                <a:latin typeface="Avenir"/>
                <a:ea typeface="Avenir"/>
                <a:cs typeface="Avenir"/>
                <a:sym typeface="Avenir"/>
              </a:rPr>
              <a:t>as new technologies, technological development, use of technology, etc.</a:t>
            </a:r>
            <a:endParaRPr b="0" i="0" sz="1400" u="none" cap="none" strike="noStrike">
              <a:solidFill>
                <a:srgbClr val="000000"/>
              </a:solidFill>
              <a:latin typeface="Arial"/>
              <a:ea typeface="Arial"/>
              <a:cs typeface="Arial"/>
              <a:sym typeface="Arial"/>
            </a:endParaRPr>
          </a:p>
          <a:p>
            <a:pPr indent="-368300" lvl="0" marL="457200" marR="0" rtl="0" algn="l">
              <a:lnSpc>
                <a:spcPct val="150000"/>
              </a:lnSpc>
              <a:spcBef>
                <a:spcPts val="0"/>
              </a:spcBef>
              <a:spcAft>
                <a:spcPts val="0"/>
              </a:spcAft>
              <a:buClr>
                <a:srgbClr val="000000"/>
              </a:buClr>
              <a:buSzPts val="2200"/>
              <a:buFont typeface="Avenir"/>
              <a:buChar char="●"/>
            </a:pPr>
            <a:r>
              <a:rPr b="1" i="0" lang="en" sz="2800" u="none" cap="none" strike="noStrike">
                <a:solidFill>
                  <a:schemeClr val="accent5"/>
                </a:solidFill>
                <a:latin typeface="Avenir"/>
                <a:ea typeface="Avenir"/>
                <a:cs typeface="Avenir"/>
                <a:sym typeface="Avenir"/>
              </a:rPr>
              <a:t>Environmental</a:t>
            </a:r>
            <a:r>
              <a:rPr b="0" i="0" lang="en" sz="2800" u="none" cap="none" strike="noStrike">
                <a:solidFill>
                  <a:srgbClr val="000000"/>
                </a:solidFill>
                <a:latin typeface="Avenir"/>
                <a:ea typeface="Avenir"/>
                <a:cs typeface="Avenir"/>
                <a:sym typeface="Avenir"/>
              </a:rPr>
              <a:t> as climate, biodiversity, natural resources, pollution, infrastructures, etc.</a:t>
            </a:r>
            <a:endParaRPr b="0" i="0" sz="1400" u="none" cap="none" strike="noStrike">
              <a:solidFill>
                <a:srgbClr val="000000"/>
              </a:solidFill>
              <a:latin typeface="Arial"/>
              <a:ea typeface="Arial"/>
              <a:cs typeface="Arial"/>
              <a:sym typeface="Arial"/>
            </a:endParaRPr>
          </a:p>
          <a:p>
            <a:pPr indent="-368300" lvl="0" marL="457200" marR="0" rtl="0" algn="l">
              <a:lnSpc>
                <a:spcPct val="150000"/>
              </a:lnSpc>
              <a:spcBef>
                <a:spcPts val="0"/>
              </a:spcBef>
              <a:spcAft>
                <a:spcPts val="0"/>
              </a:spcAft>
              <a:buClr>
                <a:srgbClr val="000000"/>
              </a:buClr>
              <a:buSzPts val="2200"/>
              <a:buFont typeface="Avenir"/>
              <a:buChar char="●"/>
            </a:pPr>
            <a:r>
              <a:rPr b="1" i="0" lang="en" sz="2800" u="none" cap="none" strike="noStrike">
                <a:solidFill>
                  <a:schemeClr val="accent5"/>
                </a:solidFill>
                <a:latin typeface="Avenir"/>
                <a:ea typeface="Avenir"/>
                <a:cs typeface="Avenir"/>
                <a:sym typeface="Avenir"/>
              </a:rPr>
              <a:t>Cultural</a:t>
            </a:r>
            <a:r>
              <a:rPr b="1" i="0" lang="en" sz="2800" u="none" cap="none" strike="noStrike">
                <a:solidFill>
                  <a:srgbClr val="284681"/>
                </a:solidFill>
                <a:latin typeface="Avenir"/>
                <a:ea typeface="Avenir"/>
                <a:cs typeface="Avenir"/>
                <a:sym typeface="Avenir"/>
              </a:rPr>
              <a:t> </a:t>
            </a:r>
            <a:r>
              <a:rPr b="0" i="0" lang="en" sz="2800" u="none" cap="none" strike="noStrike">
                <a:solidFill>
                  <a:srgbClr val="000000"/>
                </a:solidFill>
                <a:latin typeface="Avenir"/>
                <a:ea typeface="Avenir"/>
                <a:cs typeface="Avenir"/>
                <a:sym typeface="Avenir"/>
              </a:rPr>
              <a:t>as religions, beliefs, lifestyles, consumption habits, the arts, etc.</a:t>
            </a:r>
            <a:endParaRPr b="0" i="0" sz="1400" u="none" cap="none" strike="noStrike">
              <a:solidFill>
                <a:srgbClr val="000000"/>
              </a:solidFill>
              <a:latin typeface="Arial"/>
              <a:ea typeface="Arial"/>
              <a:cs typeface="Arial"/>
              <a:sym typeface="Arial"/>
            </a:endParaRPr>
          </a:p>
          <a:p>
            <a:pPr indent="0" lvl="0" marL="88900" marR="0" rtl="0" algn="l">
              <a:lnSpc>
                <a:spcPct val="150000"/>
              </a:lnSpc>
              <a:spcBef>
                <a:spcPts val="0"/>
              </a:spcBef>
              <a:spcAft>
                <a:spcPts val="0"/>
              </a:spcAft>
              <a:buClr>
                <a:srgbClr val="000000"/>
              </a:buClr>
              <a:buSzPts val="1400"/>
              <a:buFont typeface="Arial"/>
              <a:buNone/>
            </a:pPr>
            <a:r>
              <a:rPr b="0" i="0" lang="en" sz="1400" u="none" cap="none" strike="noStrike">
                <a:solidFill>
                  <a:srgbClr val="000000"/>
                </a:solidFill>
                <a:latin typeface="Avenir"/>
                <a:ea typeface="Avenir"/>
                <a:cs typeface="Avenir"/>
                <a:sym typeface="Avenir"/>
              </a:rPr>
              <a:t>(Dufva, 2022)</a:t>
            </a:r>
            <a:endParaRPr b="0" i="0" sz="1400" u="none" cap="none" strike="noStrike">
              <a:solidFill>
                <a:schemeClr val="accent5"/>
              </a:solidFill>
              <a:latin typeface="Avenir"/>
              <a:ea typeface="Avenir"/>
              <a:cs typeface="Avenir"/>
              <a:sym typeface="Avenir"/>
            </a:endParaRPr>
          </a:p>
        </p:txBody>
      </p:sp>
      <p:pic>
        <p:nvPicPr>
          <p:cNvPr descr="A black and white logo&#10;&#10;Description automatically generated with low confidence" id="184" name="Google Shape;184;p73">
            <a:hlinkClick r:id="rId3"/>
          </p:cNvPr>
          <p:cNvPicPr preferRelativeResize="0"/>
          <p:nvPr/>
        </p:nvPicPr>
        <p:blipFill rotWithShape="1">
          <a:blip r:embed="rId4">
            <a:alphaModFix/>
          </a:blip>
          <a:srcRect b="0" l="0" r="0" t="0"/>
          <a:stretch/>
        </p:blipFill>
        <p:spPr>
          <a:xfrm>
            <a:off x="631255" y="9062329"/>
            <a:ext cx="1617490" cy="1224671"/>
          </a:xfrm>
          <a:prstGeom prst="rect">
            <a:avLst/>
          </a:prstGeom>
          <a:noFill/>
          <a:ln>
            <a:noFill/>
          </a:ln>
        </p:spPr>
      </p:pic>
      <p:sp>
        <p:nvSpPr>
          <p:cNvPr id="185" name="Google Shape;185;p73"/>
          <p:cNvSpPr txBox="1"/>
          <p:nvPr/>
        </p:nvSpPr>
        <p:spPr>
          <a:xfrm>
            <a:off x="10800586" y="9576000"/>
            <a:ext cx="6572400" cy="575174"/>
          </a:xfrm>
          <a:prstGeom prst="rect">
            <a:avLst/>
          </a:prstGeom>
          <a:noFill/>
          <a:ln>
            <a:noFill/>
          </a:ln>
        </p:spPr>
        <p:txBody>
          <a:bodyPr anchorCtr="0" anchor="t" bIns="91425" lIns="0" spcFirstLastPara="1" rIns="91425" wrap="square" tIns="91425">
            <a:noAutofit/>
          </a:bodyPr>
          <a:lstStyle/>
          <a:p>
            <a:pPr indent="0" lvl="0" marL="0" marR="0" rtl="0" algn="r">
              <a:lnSpc>
                <a:spcPct val="115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FAST45 – Art School Futures Lab - </a:t>
            </a:r>
            <a:r>
              <a:rPr lang="en" sz="1800">
                <a:solidFill>
                  <a:schemeClr val="dk2"/>
                </a:solidFill>
              </a:rPr>
              <a:t>Dublin</a:t>
            </a:r>
            <a:endParaRPr b="0" i="0" sz="1400" u="none" cap="none" strike="noStrike">
              <a:solidFill>
                <a:srgbClr val="000000"/>
              </a:solidFill>
              <a:latin typeface="Arial"/>
              <a:ea typeface="Arial"/>
              <a:cs typeface="Arial"/>
              <a:sym typeface="Arial"/>
            </a:endParaRPr>
          </a:p>
        </p:txBody>
      </p:sp>
      <p:sp>
        <p:nvSpPr>
          <p:cNvPr id="186" name="Google Shape;186;p73"/>
          <p:cNvSpPr/>
          <p:nvPr/>
        </p:nvSpPr>
        <p:spPr>
          <a:xfrm>
            <a:off x="1440000" y="1079999"/>
            <a:ext cx="5322749" cy="7560000"/>
          </a:xfrm>
          <a:prstGeom prst="rect">
            <a:avLst/>
          </a:prstGeom>
          <a:solidFill>
            <a:srgbClr val="BAF8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7" name="Google Shape;187;p73"/>
          <p:cNvSpPr txBox="1"/>
          <p:nvPr/>
        </p:nvSpPr>
        <p:spPr>
          <a:xfrm>
            <a:off x="1439999" y="4020530"/>
            <a:ext cx="5322749" cy="2657361"/>
          </a:xfrm>
          <a:prstGeom prst="rect">
            <a:avLst/>
          </a:prstGeom>
          <a:solidFill>
            <a:srgbClr val="002060">
              <a:alpha val="74509"/>
            </a:srgbClr>
          </a:solidFill>
          <a:ln>
            <a:noFill/>
          </a:ln>
        </p:spPr>
        <p:txBody>
          <a:bodyPr anchorCtr="0" anchor="ctr" bIns="0" lIns="360000" spcFirstLastPara="1" rIns="360000" wrap="square" tIns="0">
            <a:noAutofit/>
          </a:bodyPr>
          <a:lstStyle/>
          <a:p>
            <a:pPr indent="0" lvl="0" marL="0" marR="0" rtl="0" algn="ctr">
              <a:lnSpc>
                <a:spcPct val="116666"/>
              </a:lnSpc>
              <a:spcBef>
                <a:spcPts val="0"/>
              </a:spcBef>
              <a:spcAft>
                <a:spcPts val="0"/>
              </a:spcAft>
              <a:buClr>
                <a:srgbClr val="000000"/>
              </a:buClr>
              <a:buSzPts val="3600"/>
              <a:buFont typeface="Arial"/>
              <a:buNone/>
            </a:pPr>
            <a:r>
              <a:rPr b="1" i="0" lang="en" sz="3600" u="none" cap="none" strike="noStrike">
                <a:solidFill>
                  <a:schemeClr val="lt1"/>
                </a:solidFill>
                <a:latin typeface="Arial"/>
                <a:ea typeface="Arial"/>
                <a:cs typeface="Arial"/>
                <a:sym typeface="Arial"/>
              </a:rPr>
              <a:t>A tool to identify future changes &amp; drivers</a:t>
            </a:r>
            <a:endParaRPr b="1" i="0" sz="1400" u="none" cap="none" strike="noStrike">
              <a:solidFill>
                <a:schemeClr val="lt1"/>
              </a:solidFill>
              <a:latin typeface="Arial"/>
              <a:ea typeface="Arial"/>
              <a:cs typeface="Arial"/>
              <a:sym typeface="Arial"/>
            </a:endParaRPr>
          </a:p>
        </p:txBody>
      </p:sp>
      <p:sp>
        <p:nvSpPr>
          <p:cNvPr id="188" name="Google Shape;188;p73"/>
          <p:cNvSpPr txBox="1"/>
          <p:nvPr/>
        </p:nvSpPr>
        <p:spPr>
          <a:xfrm>
            <a:off x="1440000" y="1445643"/>
            <a:ext cx="5322749" cy="1075884"/>
          </a:xfrm>
          <a:prstGeom prst="rect">
            <a:avLst/>
          </a:prstGeom>
          <a:solidFill>
            <a:srgbClr val="002060">
              <a:alpha val="74509"/>
            </a:srgbClr>
          </a:solidFill>
          <a:ln>
            <a:noFill/>
          </a:ln>
        </p:spPr>
        <p:txBody>
          <a:bodyPr anchorCtr="0" anchor="ctr" bIns="180000" lIns="0" spcFirstLastPara="1" rIns="0" wrap="square" tIns="180000">
            <a:noAutofit/>
          </a:bodyPr>
          <a:lstStyle/>
          <a:p>
            <a:pPr indent="0" lvl="0" marL="0" marR="0" rtl="0" algn="ctr">
              <a:lnSpc>
                <a:spcPct val="116666"/>
              </a:lnSpc>
              <a:spcBef>
                <a:spcPts val="0"/>
              </a:spcBef>
              <a:spcAft>
                <a:spcPts val="0"/>
              </a:spcAft>
              <a:buClr>
                <a:srgbClr val="000000"/>
              </a:buClr>
              <a:buSzPts val="3600"/>
              <a:buFont typeface="Arial"/>
              <a:buNone/>
            </a:pPr>
            <a:r>
              <a:rPr b="1" i="0" lang="en" sz="3600" u="none" cap="none" strike="noStrike">
                <a:solidFill>
                  <a:schemeClr val="lt1"/>
                </a:solidFill>
                <a:latin typeface="Arial"/>
                <a:ea typeface="Arial"/>
                <a:cs typeface="Arial"/>
                <a:sym typeface="Arial"/>
              </a:rPr>
              <a:t>PESTEC analys</a:t>
            </a:r>
            <a:r>
              <a:rPr b="1" lang="en" sz="3600">
                <a:solidFill>
                  <a:schemeClr val="lt1"/>
                </a:solidFill>
              </a:rPr>
              <a:t>e</a:t>
            </a:r>
            <a:r>
              <a:rPr b="1" i="0" lang="en" sz="3600" u="none" cap="none" strike="noStrike">
                <a:solidFill>
                  <a:schemeClr val="lt1"/>
                </a:solidFill>
                <a:latin typeface="Arial"/>
                <a:ea typeface="Arial"/>
                <a:cs typeface="Arial"/>
                <a:sym typeface="Arial"/>
              </a:rPr>
              <a:t>s</a:t>
            </a:r>
            <a:endParaRPr b="1" i="0" sz="1400" u="none" cap="none" strike="noStrike">
              <a:solidFill>
                <a:schemeClr val="lt1"/>
              </a:solidFill>
              <a:latin typeface="Arial"/>
              <a:ea typeface="Arial"/>
              <a:cs typeface="Arial"/>
              <a:sym typeface="Arial"/>
            </a:endParaRPr>
          </a:p>
        </p:txBody>
      </p:sp>
      <p:sp>
        <p:nvSpPr>
          <p:cNvPr id="189" name="Google Shape;189;p73"/>
          <p:cNvSpPr txBox="1"/>
          <p:nvPr/>
        </p:nvSpPr>
        <p:spPr>
          <a:xfrm>
            <a:off x="1885950" y="7069282"/>
            <a:ext cx="4876800" cy="1379400"/>
          </a:xfrm>
          <a:prstGeom prst="rect">
            <a:avLst/>
          </a:prstGeom>
          <a:noFill/>
          <a:ln>
            <a:noFill/>
          </a:ln>
        </p:spPr>
        <p:txBody>
          <a:bodyPr anchorCtr="0" anchor="t" bIns="180000" lIns="180000" spcFirstLastPara="1" rIns="180000" wrap="square" tIns="180000">
            <a:spAutoFit/>
          </a:bodyPr>
          <a:lstStyle/>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400"/>
              <a:buFont typeface="Arial"/>
              <a:buNone/>
            </a:pPr>
            <a:r>
              <a:rPr b="0" i="0" lang="en" sz="2400" u="none" cap="none" strike="noStrike">
                <a:solidFill>
                  <a:schemeClr val="accent5"/>
                </a:solidFill>
                <a:latin typeface="Arial"/>
                <a:ea typeface="Arial"/>
                <a:cs typeface="Arial"/>
                <a:sym typeface="Arial"/>
              </a:rPr>
              <a:t>Use post-its</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400"/>
              <a:buFont typeface="Arial"/>
              <a:buNone/>
            </a:pPr>
            <a:r>
              <a:rPr b="0" i="0" lang="en" sz="2400" u="none" cap="none" strike="noStrike">
                <a:solidFill>
                  <a:schemeClr val="accent5"/>
                </a:solidFill>
                <a:latin typeface="Arial"/>
                <a:ea typeface="Arial"/>
                <a:cs typeface="Arial"/>
                <a:sym typeface="Arial"/>
              </a:rPr>
              <a:t>Solo work </a:t>
            </a:r>
            <a:r>
              <a:rPr b="0" i="0" lang="en" sz="2400" u="none" cap="none" strike="noStrike">
                <a:solidFill>
                  <a:srgbClr val="C00000"/>
                </a:solidFill>
                <a:latin typeface="Arial"/>
                <a:ea typeface="Arial"/>
                <a:cs typeface="Arial"/>
                <a:sym typeface="Arial"/>
              </a:rPr>
              <a:t>(</a:t>
            </a:r>
            <a:r>
              <a:rPr lang="en" sz="2400">
                <a:solidFill>
                  <a:srgbClr val="C00000"/>
                </a:solidFill>
              </a:rPr>
              <a:t>5</a:t>
            </a:r>
            <a:r>
              <a:rPr b="0" i="0" lang="en" sz="2400" u="none" cap="none" strike="noStrike">
                <a:solidFill>
                  <a:srgbClr val="C00000"/>
                </a:solidFill>
                <a:latin typeface="Arial"/>
                <a:ea typeface="Arial"/>
                <a:cs typeface="Arial"/>
                <a:sym typeface="Arial"/>
              </a:rPr>
              <a:t> min.)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20"/>
          <p:cNvSpPr txBox="1"/>
          <p:nvPr/>
        </p:nvSpPr>
        <p:spPr>
          <a:xfrm>
            <a:off x="7429500" y="1847850"/>
            <a:ext cx="9850500" cy="6792150"/>
          </a:xfrm>
          <a:prstGeom prst="rect">
            <a:avLst/>
          </a:prstGeom>
          <a:noFill/>
          <a:ln>
            <a:noFill/>
          </a:ln>
        </p:spPr>
        <p:txBody>
          <a:bodyPr anchorCtr="0" anchor="t" bIns="180000" lIns="180000" spcFirstLastPara="1" rIns="180000" wrap="square" tIns="180000">
            <a:noAutofit/>
          </a:bodyPr>
          <a:lstStyle/>
          <a:p>
            <a:pPr indent="0" lvl="0" marL="0" marR="0" rtl="0" algn="l">
              <a:lnSpc>
                <a:spcPct val="141666"/>
              </a:lnSpc>
              <a:spcBef>
                <a:spcPts val="0"/>
              </a:spcBef>
              <a:spcAft>
                <a:spcPts val="0"/>
              </a:spcAft>
              <a:buClr>
                <a:srgbClr val="000000"/>
              </a:buClr>
              <a:buSzPts val="2400"/>
              <a:buFont typeface="Arial"/>
              <a:buNone/>
            </a:pPr>
            <a:r>
              <a:rPr b="1" lang="en" sz="3200">
                <a:solidFill>
                  <a:schemeClr val="accent5"/>
                </a:solidFill>
              </a:rPr>
              <a:t>Creativity &amp; Artificial Intelligence in IHAE</a:t>
            </a:r>
            <a:endParaRPr b="0" i="0" sz="1400" u="none" cap="none" strike="noStrike">
              <a:solidFill>
                <a:srgbClr val="000000"/>
              </a:solidFill>
              <a:latin typeface="Arial"/>
              <a:ea typeface="Arial"/>
              <a:cs typeface="Arial"/>
              <a:sym typeface="Arial"/>
            </a:endParaRPr>
          </a:p>
          <a:p>
            <a:pPr indent="0" lvl="0" marL="0" marR="0" rtl="0" algn="l">
              <a:lnSpc>
                <a:spcPct val="141666"/>
              </a:lnSpc>
              <a:spcBef>
                <a:spcPts val="0"/>
              </a:spcBef>
              <a:spcAft>
                <a:spcPts val="0"/>
              </a:spcAft>
              <a:buClr>
                <a:srgbClr val="000000"/>
              </a:buClr>
              <a:buSzPts val="3200"/>
              <a:buFont typeface="Arial"/>
              <a:buNone/>
            </a:pPr>
            <a:r>
              <a:t/>
            </a:r>
            <a:endParaRPr b="1" i="0" sz="3200" u="none" cap="none" strike="noStrike">
              <a:solidFill>
                <a:srgbClr val="262626"/>
              </a:solidFill>
              <a:latin typeface="Arial"/>
              <a:ea typeface="Arial"/>
              <a:cs typeface="Arial"/>
              <a:sym typeface="Arial"/>
            </a:endParaRPr>
          </a:p>
          <a:p>
            <a:pPr indent="0" lvl="0" marL="0" marR="0" rtl="0" algn="l">
              <a:lnSpc>
                <a:spcPct val="141666"/>
              </a:lnSpc>
              <a:spcBef>
                <a:spcPts val="0"/>
              </a:spcBef>
              <a:spcAft>
                <a:spcPts val="0"/>
              </a:spcAft>
              <a:buClr>
                <a:srgbClr val="000000"/>
              </a:buClr>
              <a:buSzPts val="2400"/>
              <a:buFont typeface="Arial"/>
              <a:buNone/>
            </a:pPr>
            <a:r>
              <a:rPr b="1" i="0" lang="en" sz="3200" u="none" cap="none" strike="noStrike">
                <a:solidFill>
                  <a:srgbClr val="262626"/>
                </a:solidFill>
                <a:latin typeface="Arial"/>
                <a:ea typeface="Arial"/>
                <a:cs typeface="Arial"/>
                <a:sym typeface="Arial"/>
              </a:rPr>
              <a:t>Aim &amp; objectives</a:t>
            </a:r>
            <a:endParaRPr b="0" i="0" sz="1400" u="none" cap="none" strike="noStrike">
              <a:solidFill>
                <a:srgbClr val="000000"/>
              </a:solidFill>
              <a:latin typeface="Arial"/>
              <a:ea typeface="Arial"/>
              <a:cs typeface="Arial"/>
              <a:sym typeface="Arial"/>
            </a:endParaRPr>
          </a:p>
          <a:p>
            <a:pPr indent="-457200" lvl="0" marL="457200" marR="0" rtl="0" algn="l">
              <a:lnSpc>
                <a:spcPct val="141666"/>
              </a:lnSpc>
              <a:spcBef>
                <a:spcPts val="0"/>
              </a:spcBef>
              <a:spcAft>
                <a:spcPts val="0"/>
              </a:spcAft>
              <a:buClr>
                <a:srgbClr val="000000"/>
              </a:buClr>
              <a:buSzPts val="2400"/>
              <a:buFont typeface="Noto Sans"/>
              <a:buChar char="▪"/>
            </a:pPr>
            <a:r>
              <a:rPr b="0" i="0" lang="en" sz="3200" u="none" cap="none" strike="noStrike">
                <a:solidFill>
                  <a:srgbClr val="262626"/>
                </a:solidFill>
                <a:latin typeface="Arial"/>
                <a:ea typeface="Arial"/>
                <a:cs typeface="Arial"/>
                <a:sym typeface="Arial"/>
              </a:rPr>
              <a:t>To explore drivers of change</a:t>
            </a:r>
            <a:endParaRPr b="0" i="0" sz="1400" u="none" cap="none" strike="noStrike">
              <a:solidFill>
                <a:srgbClr val="000000"/>
              </a:solidFill>
              <a:latin typeface="Arial"/>
              <a:ea typeface="Arial"/>
              <a:cs typeface="Arial"/>
              <a:sym typeface="Arial"/>
            </a:endParaRPr>
          </a:p>
          <a:p>
            <a:pPr indent="-457200" lvl="0" marL="457200" marR="0" rtl="0" algn="l">
              <a:lnSpc>
                <a:spcPct val="141666"/>
              </a:lnSpc>
              <a:spcBef>
                <a:spcPts val="0"/>
              </a:spcBef>
              <a:spcAft>
                <a:spcPts val="0"/>
              </a:spcAft>
              <a:buClr>
                <a:srgbClr val="000000"/>
              </a:buClr>
              <a:buSzPts val="2400"/>
              <a:buFont typeface="Noto Sans"/>
              <a:buChar char="▪"/>
            </a:pPr>
            <a:r>
              <a:rPr b="0" i="0" lang="en" sz="3200" u="none" cap="none" strike="noStrike">
                <a:solidFill>
                  <a:srgbClr val="262626"/>
                </a:solidFill>
                <a:latin typeface="Arial"/>
                <a:ea typeface="Arial"/>
                <a:cs typeface="Arial"/>
                <a:sym typeface="Arial"/>
              </a:rPr>
              <a:t>To discuss futures images</a:t>
            </a:r>
            <a:endParaRPr b="0" i="0" sz="1400" u="none" cap="none" strike="noStrike">
              <a:solidFill>
                <a:srgbClr val="000000"/>
              </a:solidFill>
              <a:latin typeface="Arial"/>
              <a:ea typeface="Arial"/>
              <a:cs typeface="Arial"/>
              <a:sym typeface="Arial"/>
            </a:endParaRPr>
          </a:p>
          <a:p>
            <a:pPr indent="-457200" lvl="0" marL="457200" marR="0" rtl="0" algn="l">
              <a:lnSpc>
                <a:spcPct val="141666"/>
              </a:lnSpc>
              <a:spcBef>
                <a:spcPts val="0"/>
              </a:spcBef>
              <a:spcAft>
                <a:spcPts val="0"/>
              </a:spcAft>
              <a:buClr>
                <a:srgbClr val="000000"/>
              </a:buClr>
              <a:buSzPts val="2400"/>
              <a:buFont typeface="Noto Sans"/>
              <a:buChar char="▪"/>
            </a:pPr>
            <a:r>
              <a:rPr b="0" i="0" lang="en" sz="3200" u="none" cap="none" strike="noStrike">
                <a:solidFill>
                  <a:srgbClr val="262626"/>
                </a:solidFill>
                <a:latin typeface="Arial"/>
                <a:ea typeface="Arial"/>
                <a:cs typeface="Arial"/>
                <a:sym typeface="Arial"/>
              </a:rPr>
              <a:t>To develop an artefact for a futures archive</a:t>
            </a:r>
            <a:endParaRPr b="0" i="0" sz="1400" u="none" cap="none" strike="noStrike">
              <a:solidFill>
                <a:srgbClr val="000000"/>
              </a:solidFill>
              <a:latin typeface="Arial"/>
              <a:ea typeface="Arial"/>
              <a:cs typeface="Arial"/>
              <a:sym typeface="Arial"/>
            </a:endParaRPr>
          </a:p>
          <a:p>
            <a:pPr indent="-457200" lvl="0" marL="457200" marR="0" rtl="0" algn="l">
              <a:lnSpc>
                <a:spcPct val="141666"/>
              </a:lnSpc>
              <a:spcBef>
                <a:spcPts val="0"/>
              </a:spcBef>
              <a:spcAft>
                <a:spcPts val="0"/>
              </a:spcAft>
              <a:buClr>
                <a:srgbClr val="000000"/>
              </a:buClr>
              <a:buSzPts val="2400"/>
              <a:buFont typeface="Noto Sans"/>
              <a:buChar char="▪"/>
            </a:pPr>
            <a:r>
              <a:rPr b="0" i="0" lang="en" sz="3200" u="none" cap="none" strike="noStrike">
                <a:solidFill>
                  <a:srgbClr val="262626"/>
                </a:solidFill>
                <a:latin typeface="Arial"/>
                <a:ea typeface="Arial"/>
                <a:cs typeface="Arial"/>
                <a:sym typeface="Arial"/>
              </a:rPr>
              <a:t>To visit the futures archive</a:t>
            </a:r>
            <a:endParaRPr b="0" i="0" sz="3200" u="none" cap="none" strike="noStrike">
              <a:solidFill>
                <a:srgbClr val="262626"/>
              </a:solidFill>
              <a:latin typeface="Arial"/>
              <a:ea typeface="Arial"/>
              <a:cs typeface="Arial"/>
              <a:sym typeface="Arial"/>
            </a:endParaRPr>
          </a:p>
          <a:p>
            <a:pPr indent="0" lvl="0" marL="0" marR="0" rtl="0" algn="l">
              <a:lnSpc>
                <a:spcPct val="141666"/>
              </a:lnSpc>
              <a:spcBef>
                <a:spcPts val="0"/>
              </a:spcBef>
              <a:spcAft>
                <a:spcPts val="0"/>
              </a:spcAft>
              <a:buClr>
                <a:srgbClr val="000000"/>
              </a:buClr>
              <a:buSzPts val="2400"/>
              <a:buFont typeface="Arial"/>
              <a:buNone/>
            </a:pPr>
            <a:r>
              <a:t/>
            </a:r>
            <a:endParaRPr b="1" i="0" sz="3200" u="none" cap="none" strike="noStrike">
              <a:solidFill>
                <a:srgbClr val="262626"/>
              </a:solidFill>
              <a:latin typeface="Arial"/>
              <a:ea typeface="Arial"/>
              <a:cs typeface="Arial"/>
              <a:sym typeface="Arial"/>
            </a:endParaRPr>
          </a:p>
          <a:p>
            <a:pPr indent="0" lvl="0" marL="0" marR="0" rtl="0" algn="l">
              <a:lnSpc>
                <a:spcPct val="141666"/>
              </a:lnSpc>
              <a:spcBef>
                <a:spcPts val="0"/>
              </a:spcBef>
              <a:spcAft>
                <a:spcPts val="0"/>
              </a:spcAft>
              <a:buClr>
                <a:srgbClr val="000000"/>
              </a:buClr>
              <a:buSzPts val="2400"/>
              <a:buFont typeface="Arial"/>
              <a:buNone/>
            </a:pPr>
            <a:r>
              <a:rPr b="1" i="0" lang="en" sz="3200" u="none" cap="none" strike="noStrike">
                <a:solidFill>
                  <a:srgbClr val="262626"/>
                </a:solidFill>
                <a:latin typeface="Arial"/>
                <a:ea typeface="Arial"/>
                <a:cs typeface="Arial"/>
                <a:sym typeface="Arial"/>
              </a:rPr>
              <a:t>Informed consent</a:t>
            </a:r>
            <a:endParaRPr b="0" i="0" sz="1400" u="none" cap="none" strike="noStrike">
              <a:solidFill>
                <a:srgbClr val="000000"/>
              </a:solidFill>
              <a:latin typeface="Arial"/>
              <a:ea typeface="Arial"/>
              <a:cs typeface="Arial"/>
              <a:sym typeface="Arial"/>
            </a:endParaRPr>
          </a:p>
          <a:p>
            <a:pPr indent="0" lvl="0" marL="0" marR="0" rtl="0" algn="l">
              <a:lnSpc>
                <a:spcPct val="141666"/>
              </a:lnSpc>
              <a:spcBef>
                <a:spcPts val="0"/>
              </a:spcBef>
              <a:spcAft>
                <a:spcPts val="0"/>
              </a:spcAft>
              <a:buClr>
                <a:srgbClr val="000000"/>
              </a:buClr>
              <a:buSzPts val="2400"/>
              <a:buFont typeface="Arial"/>
              <a:buNone/>
            </a:pPr>
            <a:r>
              <a:t/>
            </a:r>
            <a:endParaRPr b="0" i="0" sz="3200" u="none" cap="none" strike="noStrike">
              <a:solidFill>
                <a:srgbClr val="262626"/>
              </a:solidFill>
              <a:latin typeface="Arial"/>
              <a:ea typeface="Arial"/>
              <a:cs typeface="Arial"/>
              <a:sym typeface="Arial"/>
            </a:endParaRPr>
          </a:p>
          <a:p>
            <a:pPr indent="0" lvl="0" marL="0" marR="0" rtl="0" algn="l">
              <a:lnSpc>
                <a:spcPct val="141666"/>
              </a:lnSpc>
              <a:spcBef>
                <a:spcPts val="0"/>
              </a:spcBef>
              <a:spcAft>
                <a:spcPts val="0"/>
              </a:spcAft>
              <a:buClr>
                <a:srgbClr val="000000"/>
              </a:buClr>
              <a:buSzPts val="2400"/>
              <a:buFont typeface="Arial"/>
              <a:buNone/>
            </a:pPr>
            <a:r>
              <a:t/>
            </a:r>
            <a:endParaRPr b="0" i="0" sz="3200" u="none" cap="none" strike="noStrike">
              <a:solidFill>
                <a:srgbClr val="262626"/>
              </a:solidFill>
              <a:latin typeface="Arial"/>
              <a:ea typeface="Arial"/>
              <a:cs typeface="Arial"/>
              <a:sym typeface="Arial"/>
            </a:endParaRPr>
          </a:p>
          <a:p>
            <a:pPr indent="0" lvl="0" marL="0" marR="0" rtl="0" algn="l">
              <a:lnSpc>
                <a:spcPct val="141666"/>
              </a:lnSpc>
              <a:spcBef>
                <a:spcPts val="0"/>
              </a:spcBef>
              <a:spcAft>
                <a:spcPts val="0"/>
              </a:spcAft>
              <a:buClr>
                <a:srgbClr val="000000"/>
              </a:buClr>
              <a:buSzPts val="2400"/>
              <a:buFont typeface="Arial"/>
              <a:buNone/>
            </a:pPr>
            <a:r>
              <a:t/>
            </a:r>
            <a:endParaRPr b="0" i="0" sz="3200" u="none" cap="none" strike="noStrike">
              <a:solidFill>
                <a:srgbClr val="262626"/>
              </a:solidFill>
              <a:latin typeface="Arial"/>
              <a:ea typeface="Arial"/>
              <a:cs typeface="Arial"/>
              <a:sym typeface="Arial"/>
            </a:endParaRPr>
          </a:p>
          <a:p>
            <a:pPr indent="0" lvl="0" marL="0" marR="0" rtl="0" algn="l">
              <a:lnSpc>
                <a:spcPct val="141666"/>
              </a:lnSpc>
              <a:spcBef>
                <a:spcPts val="0"/>
              </a:spcBef>
              <a:spcAft>
                <a:spcPts val="0"/>
              </a:spcAft>
              <a:buClr>
                <a:srgbClr val="000000"/>
              </a:buClr>
              <a:buSzPts val="2400"/>
              <a:buFont typeface="Arial"/>
              <a:buNone/>
            </a:pPr>
            <a:r>
              <a:t/>
            </a:r>
            <a:endParaRPr b="0" i="0" sz="3200" u="none" cap="none" strike="noStrike">
              <a:solidFill>
                <a:srgbClr val="262626"/>
              </a:solidFill>
              <a:latin typeface="Arial"/>
              <a:ea typeface="Arial"/>
              <a:cs typeface="Arial"/>
              <a:sym typeface="Arial"/>
            </a:endParaRPr>
          </a:p>
          <a:p>
            <a:pPr indent="0" lvl="0" marL="0" marR="0" rtl="0" algn="l">
              <a:lnSpc>
                <a:spcPct val="141666"/>
              </a:lnSpc>
              <a:spcBef>
                <a:spcPts val="0"/>
              </a:spcBef>
              <a:spcAft>
                <a:spcPts val="0"/>
              </a:spcAft>
              <a:buClr>
                <a:srgbClr val="000000"/>
              </a:buClr>
              <a:buSzPts val="2400"/>
              <a:buFont typeface="Arial"/>
              <a:buNone/>
            </a:pPr>
            <a:r>
              <a:t/>
            </a:r>
            <a:endParaRPr b="0" i="0" sz="3200" u="none" cap="none" strike="noStrike">
              <a:solidFill>
                <a:srgbClr val="262626"/>
              </a:solidFill>
              <a:latin typeface="Arial"/>
              <a:ea typeface="Arial"/>
              <a:cs typeface="Arial"/>
              <a:sym typeface="Arial"/>
            </a:endParaRPr>
          </a:p>
          <a:p>
            <a:pPr indent="0" lvl="0" marL="0" marR="0" rtl="0" algn="l">
              <a:lnSpc>
                <a:spcPct val="141666"/>
              </a:lnSpc>
              <a:spcBef>
                <a:spcPts val="0"/>
              </a:spcBef>
              <a:spcAft>
                <a:spcPts val="0"/>
              </a:spcAft>
              <a:buClr>
                <a:srgbClr val="000000"/>
              </a:buClr>
              <a:buSzPts val="2400"/>
              <a:buFont typeface="Arial"/>
              <a:buNone/>
            </a:pPr>
            <a:r>
              <a:t/>
            </a:r>
            <a:endParaRPr b="0" i="0" sz="3200" u="none" cap="none" strike="noStrike">
              <a:solidFill>
                <a:srgbClr val="262626"/>
              </a:solidFill>
              <a:latin typeface="Arial"/>
              <a:ea typeface="Arial"/>
              <a:cs typeface="Arial"/>
              <a:sym typeface="Arial"/>
            </a:endParaRPr>
          </a:p>
        </p:txBody>
      </p:sp>
      <p:sp>
        <p:nvSpPr>
          <p:cNvPr id="55" name="Google Shape;55;p20"/>
          <p:cNvSpPr txBox="1"/>
          <p:nvPr/>
        </p:nvSpPr>
        <p:spPr>
          <a:xfrm>
            <a:off x="7429500" y="1079999"/>
            <a:ext cx="9850500" cy="567001"/>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Clr>
                <a:srgbClr val="000000"/>
              </a:buClr>
              <a:buSzPts val="3600"/>
              <a:buFont typeface="Arial"/>
              <a:buNone/>
            </a:pPr>
            <a:r>
              <a:rPr b="1" i="0" lang="en" sz="3600" u="none" cap="none" strike="noStrike">
                <a:solidFill>
                  <a:srgbClr val="262626"/>
                </a:solidFill>
                <a:latin typeface="Arial"/>
                <a:ea typeface="Arial"/>
                <a:cs typeface="Arial"/>
                <a:sym typeface="Arial"/>
              </a:rPr>
              <a:t>Focus</a:t>
            </a:r>
            <a:endParaRPr b="1" i="0" sz="1400" u="none" cap="none" strike="noStrike">
              <a:solidFill>
                <a:srgbClr val="000000"/>
              </a:solidFill>
              <a:latin typeface="Arial"/>
              <a:ea typeface="Arial"/>
              <a:cs typeface="Arial"/>
              <a:sym typeface="Arial"/>
            </a:endParaRPr>
          </a:p>
        </p:txBody>
      </p:sp>
      <p:pic>
        <p:nvPicPr>
          <p:cNvPr descr="A black and white logo&#10;&#10;Description automatically generated with low confidence" id="56" name="Google Shape;56;p20">
            <a:hlinkClick r:id="rId3"/>
          </p:cNvPr>
          <p:cNvPicPr preferRelativeResize="0"/>
          <p:nvPr/>
        </p:nvPicPr>
        <p:blipFill rotWithShape="1">
          <a:blip r:embed="rId4">
            <a:alphaModFix/>
          </a:blip>
          <a:srcRect b="0" l="0" r="0" t="0"/>
          <a:stretch/>
        </p:blipFill>
        <p:spPr>
          <a:xfrm>
            <a:off x="631255" y="9062329"/>
            <a:ext cx="1617490" cy="1224671"/>
          </a:xfrm>
          <a:prstGeom prst="rect">
            <a:avLst/>
          </a:prstGeom>
          <a:noFill/>
          <a:ln>
            <a:noFill/>
          </a:ln>
        </p:spPr>
      </p:pic>
      <p:sp>
        <p:nvSpPr>
          <p:cNvPr id="57" name="Google Shape;57;p20"/>
          <p:cNvSpPr txBox="1"/>
          <p:nvPr/>
        </p:nvSpPr>
        <p:spPr>
          <a:xfrm>
            <a:off x="10800586" y="9576000"/>
            <a:ext cx="6572400" cy="575174"/>
          </a:xfrm>
          <a:prstGeom prst="rect">
            <a:avLst/>
          </a:prstGeom>
          <a:noFill/>
          <a:ln>
            <a:noFill/>
          </a:ln>
        </p:spPr>
        <p:txBody>
          <a:bodyPr anchorCtr="0" anchor="t" bIns="91425" lIns="0" spcFirstLastPara="1" rIns="91425" wrap="square" tIns="91425">
            <a:noAutofit/>
          </a:bodyPr>
          <a:lstStyle/>
          <a:p>
            <a:pPr indent="0" lvl="0" marL="0" marR="0" rtl="0" algn="r">
              <a:lnSpc>
                <a:spcPct val="115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FAST45 – Art School Futures Lab - </a:t>
            </a:r>
            <a:r>
              <a:rPr lang="en" sz="1800">
                <a:solidFill>
                  <a:schemeClr val="dk2"/>
                </a:solidFill>
              </a:rPr>
              <a:t>Dublin</a:t>
            </a:r>
            <a:endParaRPr b="0" i="0" sz="1800" u="none" cap="none" strike="noStrike">
              <a:solidFill>
                <a:schemeClr val="dk2"/>
              </a:solidFill>
              <a:latin typeface="Arial"/>
              <a:ea typeface="Arial"/>
              <a:cs typeface="Arial"/>
              <a:sym typeface="Arial"/>
            </a:endParaRPr>
          </a:p>
        </p:txBody>
      </p:sp>
      <p:pic>
        <p:nvPicPr>
          <p:cNvPr id="58" name="Google Shape;58;p20"/>
          <p:cNvPicPr preferRelativeResize="0"/>
          <p:nvPr/>
        </p:nvPicPr>
        <p:blipFill rotWithShape="1">
          <a:blip r:embed="rId5">
            <a:alphaModFix/>
          </a:blip>
          <a:srcRect b="0" l="26187" r="7133" t="0"/>
          <a:stretch/>
        </p:blipFill>
        <p:spPr>
          <a:xfrm>
            <a:off x="1440000" y="1081176"/>
            <a:ext cx="5322750" cy="7558824"/>
          </a:xfrm>
          <a:prstGeom prst="rect">
            <a:avLst/>
          </a:prstGeom>
          <a:noFill/>
          <a:ln>
            <a:noFill/>
          </a:ln>
        </p:spPr>
      </p:pic>
      <p:sp>
        <p:nvSpPr>
          <p:cNvPr id="59" name="Google Shape;59;p20"/>
          <p:cNvSpPr txBox="1"/>
          <p:nvPr/>
        </p:nvSpPr>
        <p:spPr>
          <a:xfrm>
            <a:off x="1828800" y="1440873"/>
            <a:ext cx="332509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chemeClr val="lt1"/>
                </a:solidFill>
                <a:latin typeface="Arial"/>
                <a:ea typeface="Arial"/>
                <a:cs typeface="Arial"/>
                <a:sym typeface="Arial"/>
              </a:rPr>
              <a:t>WELCOME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76"/>
          <p:cNvSpPr txBox="1"/>
          <p:nvPr/>
        </p:nvSpPr>
        <p:spPr>
          <a:xfrm>
            <a:off x="7429500" y="1847850"/>
            <a:ext cx="10506900" cy="7558800"/>
          </a:xfrm>
          <a:prstGeom prst="rect">
            <a:avLst/>
          </a:prstGeom>
          <a:noFill/>
          <a:ln>
            <a:noFill/>
          </a:ln>
        </p:spPr>
        <p:txBody>
          <a:bodyPr anchorCtr="0" anchor="t" bIns="180000" lIns="180000" spcFirstLastPara="1" rIns="180000" wrap="square" tIns="180000">
            <a:noAutofit/>
          </a:bodyPr>
          <a:lstStyle/>
          <a:p>
            <a:pPr indent="0" lvl="0" marL="0" marR="0" rtl="0" algn="l">
              <a:lnSpc>
                <a:spcPct val="100000"/>
              </a:lnSpc>
              <a:spcBef>
                <a:spcPts val="0"/>
              </a:spcBef>
              <a:spcAft>
                <a:spcPts val="0"/>
              </a:spcAft>
              <a:buClr>
                <a:srgbClr val="000000"/>
              </a:buClr>
              <a:buSzPts val="1100"/>
              <a:buFont typeface="Arial"/>
              <a:buNone/>
            </a:pPr>
            <a:r>
              <a:rPr b="0" i="0" lang="en" sz="3200" u="none" cap="none" strike="noStrike">
                <a:solidFill>
                  <a:schemeClr val="dk2"/>
                </a:solidFill>
                <a:latin typeface="Avenir"/>
                <a:ea typeface="Avenir"/>
                <a:cs typeface="Avenir"/>
                <a:sym typeface="Avenir"/>
              </a:rPr>
              <a:t>Part 1</a:t>
            </a:r>
            <a:endParaRPr b="0" i="0" sz="3200" u="none" cap="none" strike="noStrike">
              <a:solidFill>
                <a:schemeClr val="dk2"/>
              </a:solidFill>
              <a:latin typeface="Avenir"/>
              <a:ea typeface="Avenir"/>
              <a:cs typeface="Avenir"/>
              <a:sym typeface="Avenir"/>
            </a:endParaRPr>
          </a:p>
          <a:p>
            <a:pPr indent="-431800" lvl="0" marL="457200" marR="0" rtl="0" algn="l">
              <a:lnSpc>
                <a:spcPct val="100000"/>
              </a:lnSpc>
              <a:spcBef>
                <a:spcPts val="0"/>
              </a:spcBef>
              <a:spcAft>
                <a:spcPts val="0"/>
              </a:spcAft>
              <a:buClr>
                <a:schemeClr val="dk2"/>
              </a:buClr>
              <a:buSzPts val="3200"/>
              <a:buFont typeface="Avenir"/>
              <a:buChar char="●"/>
            </a:pPr>
            <a:r>
              <a:rPr b="0" i="0" lang="en" sz="3200" u="none" cap="none" strike="noStrike">
                <a:solidFill>
                  <a:schemeClr val="dk2"/>
                </a:solidFill>
                <a:latin typeface="Avenir"/>
                <a:ea typeface="Avenir"/>
                <a:cs typeface="Avenir"/>
                <a:sym typeface="Avenir"/>
              </a:rPr>
              <a:t>What concepts of creativity exist</a:t>
            </a:r>
            <a:r>
              <a:rPr lang="en" sz="3200">
                <a:solidFill>
                  <a:schemeClr val="dk2"/>
                </a:solidFill>
                <a:latin typeface="Avenir"/>
                <a:ea typeface="Avenir"/>
                <a:cs typeface="Avenir"/>
                <a:sym typeface="Avenir"/>
              </a:rPr>
              <a:t> in art school today? Where do they come from?</a:t>
            </a:r>
            <a:endParaRPr sz="3200">
              <a:solidFill>
                <a:schemeClr val="dk2"/>
              </a:solidFill>
              <a:latin typeface="Avenir"/>
              <a:ea typeface="Avenir"/>
              <a:cs typeface="Avenir"/>
              <a:sym typeface="Avenir"/>
            </a:endParaRPr>
          </a:p>
          <a:p>
            <a:pPr indent="0" lvl="0" marL="0" marR="0" rtl="0" algn="l">
              <a:lnSpc>
                <a:spcPct val="100000"/>
              </a:lnSpc>
              <a:spcBef>
                <a:spcPts val="0"/>
              </a:spcBef>
              <a:spcAft>
                <a:spcPts val="0"/>
              </a:spcAft>
              <a:buNone/>
            </a:pPr>
            <a:r>
              <a:t/>
            </a:r>
            <a:endParaRPr sz="3200">
              <a:solidFill>
                <a:schemeClr val="dk2"/>
              </a:solidFill>
              <a:latin typeface="Avenir"/>
              <a:ea typeface="Avenir"/>
              <a:cs typeface="Avenir"/>
              <a:sym typeface="Avenir"/>
            </a:endParaRPr>
          </a:p>
          <a:p>
            <a:pPr indent="-431800" lvl="0" marL="457200" marR="0" rtl="0" algn="l">
              <a:lnSpc>
                <a:spcPct val="100000"/>
              </a:lnSpc>
              <a:spcBef>
                <a:spcPts val="0"/>
              </a:spcBef>
              <a:spcAft>
                <a:spcPts val="0"/>
              </a:spcAft>
              <a:buClr>
                <a:schemeClr val="dk2"/>
              </a:buClr>
              <a:buSzPts val="3200"/>
              <a:buFont typeface="Avenir"/>
              <a:buChar char="●"/>
            </a:pPr>
            <a:r>
              <a:rPr lang="en" sz="3200">
                <a:solidFill>
                  <a:schemeClr val="dk2"/>
                </a:solidFill>
                <a:latin typeface="Avenir"/>
                <a:ea typeface="Avenir"/>
                <a:cs typeface="Avenir"/>
                <a:sym typeface="Avenir"/>
              </a:rPr>
              <a:t>What </a:t>
            </a:r>
            <a:r>
              <a:rPr b="1" i="0" lang="en" sz="3200" u="none" cap="none" strike="noStrike">
                <a:solidFill>
                  <a:srgbClr val="4A86E8"/>
                </a:solidFill>
                <a:latin typeface="Avenir"/>
                <a:ea typeface="Avenir"/>
                <a:cs typeface="Avenir"/>
                <a:sym typeface="Avenir"/>
              </a:rPr>
              <a:t>current trends</a:t>
            </a:r>
            <a:r>
              <a:rPr b="0" i="0" lang="en" sz="3200" u="none" cap="none" strike="noStrike">
                <a:solidFill>
                  <a:srgbClr val="4A86E8"/>
                </a:solidFill>
                <a:latin typeface="Avenir"/>
                <a:ea typeface="Avenir"/>
                <a:cs typeface="Avenir"/>
                <a:sym typeface="Avenir"/>
              </a:rPr>
              <a:t> </a:t>
            </a:r>
            <a:r>
              <a:rPr lang="en" sz="3200">
                <a:solidFill>
                  <a:schemeClr val="dk2"/>
                </a:solidFill>
                <a:latin typeface="Avenir"/>
                <a:ea typeface="Avenir"/>
                <a:cs typeface="Avenir"/>
                <a:sym typeface="Avenir"/>
              </a:rPr>
              <a:t>(values / principles) can potentially affect future ideas of creativity and creative practice in IHAE?</a:t>
            </a:r>
            <a:endParaRPr sz="3200">
              <a:solidFill>
                <a:schemeClr val="dk2"/>
              </a:solidFill>
              <a:latin typeface="Avenir"/>
              <a:ea typeface="Avenir"/>
              <a:cs typeface="Avenir"/>
              <a:sym typeface="Avenir"/>
            </a:endParaRPr>
          </a:p>
          <a:p>
            <a:pPr indent="0" lvl="0" marL="457200" marR="0" rtl="0" algn="l">
              <a:lnSpc>
                <a:spcPct val="100000"/>
              </a:lnSpc>
              <a:spcBef>
                <a:spcPts val="0"/>
              </a:spcBef>
              <a:spcAft>
                <a:spcPts val="0"/>
              </a:spcAft>
              <a:buNone/>
            </a:pPr>
            <a:r>
              <a:t/>
            </a:r>
            <a:endParaRPr b="0" i="0" sz="3200" u="none" cap="none" strike="noStrike">
              <a:solidFill>
                <a:schemeClr val="dk2"/>
              </a:solidFill>
              <a:latin typeface="Avenir"/>
              <a:ea typeface="Avenir"/>
              <a:cs typeface="Avenir"/>
              <a:sym typeface="Avenir"/>
            </a:endParaRPr>
          </a:p>
          <a:p>
            <a:pPr indent="-431800" lvl="0" marL="457200" marR="0" rtl="0" algn="l">
              <a:lnSpc>
                <a:spcPct val="100000"/>
              </a:lnSpc>
              <a:spcBef>
                <a:spcPts val="0"/>
              </a:spcBef>
              <a:spcAft>
                <a:spcPts val="0"/>
              </a:spcAft>
              <a:buClr>
                <a:schemeClr val="dk2"/>
              </a:buClr>
              <a:buSzPts val="3200"/>
              <a:buFont typeface="Avenir"/>
              <a:buChar char="●"/>
            </a:pPr>
            <a:r>
              <a:rPr b="0" i="0" lang="en" sz="3200" u="none" cap="none" strike="noStrike">
                <a:solidFill>
                  <a:schemeClr val="dk2"/>
                </a:solidFill>
                <a:latin typeface="Avenir"/>
                <a:ea typeface="Avenir"/>
                <a:cs typeface="Avenir"/>
                <a:sym typeface="Avenir"/>
              </a:rPr>
              <a:t>What </a:t>
            </a:r>
            <a:r>
              <a:rPr b="1" i="0" lang="en" sz="3200" u="none" cap="none" strike="noStrike">
                <a:solidFill>
                  <a:srgbClr val="4A86E8"/>
                </a:solidFill>
                <a:latin typeface="Avenir"/>
                <a:ea typeface="Avenir"/>
                <a:cs typeface="Avenir"/>
                <a:sym typeface="Avenir"/>
              </a:rPr>
              <a:t>weak signals</a:t>
            </a:r>
            <a:r>
              <a:rPr b="0" i="0" lang="en" sz="3200" u="none" cap="none" strike="noStrike">
                <a:solidFill>
                  <a:schemeClr val="dk2"/>
                </a:solidFill>
                <a:latin typeface="Avenir"/>
                <a:ea typeface="Avenir"/>
                <a:cs typeface="Avenir"/>
                <a:sym typeface="Avenir"/>
              </a:rPr>
              <a:t> </a:t>
            </a:r>
            <a:r>
              <a:rPr lang="en" sz="3200">
                <a:solidFill>
                  <a:schemeClr val="dk2"/>
                </a:solidFill>
                <a:latin typeface="Avenir"/>
                <a:ea typeface="Avenir"/>
                <a:cs typeface="Avenir"/>
                <a:sym typeface="Avenir"/>
              </a:rPr>
              <a:t>(values / principles) c</a:t>
            </a:r>
            <a:r>
              <a:rPr b="0" i="0" lang="en" sz="3200" u="none" cap="none" strike="noStrike">
                <a:solidFill>
                  <a:schemeClr val="dk2"/>
                </a:solidFill>
                <a:latin typeface="Avenir"/>
                <a:ea typeface="Avenir"/>
                <a:cs typeface="Avenir"/>
                <a:sym typeface="Avenir"/>
              </a:rPr>
              <a:t>ould you identify</a:t>
            </a:r>
            <a:r>
              <a:rPr lang="en" sz="3200">
                <a:solidFill>
                  <a:schemeClr val="dk2"/>
                </a:solidFill>
                <a:latin typeface="Avenir"/>
                <a:ea typeface="Avenir"/>
                <a:cs typeface="Avenir"/>
                <a:sym typeface="Avenir"/>
              </a:rPr>
              <a:t> that may have relevance for ideas of creativity and creative practice in IHAE?</a:t>
            </a:r>
            <a:endParaRPr sz="3200">
              <a:solidFill>
                <a:schemeClr val="dk2"/>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100"/>
              <a:buFont typeface="Arial"/>
              <a:buNone/>
            </a:pPr>
            <a:r>
              <a:t/>
            </a:r>
            <a:endParaRPr b="0" i="0" sz="3200" u="none" cap="none" strike="noStrike">
              <a:solidFill>
                <a:schemeClr val="dk2"/>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100"/>
              <a:buFont typeface="Arial"/>
              <a:buNone/>
            </a:pPr>
            <a:r>
              <a:rPr b="0" i="0" lang="en" sz="3200" u="none" cap="none" strike="noStrike">
                <a:solidFill>
                  <a:schemeClr val="dk2"/>
                </a:solidFill>
                <a:latin typeface="Avenir"/>
                <a:ea typeface="Avenir"/>
                <a:cs typeface="Avenir"/>
                <a:sym typeface="Avenir"/>
              </a:rPr>
              <a:t>Part 2</a:t>
            </a:r>
            <a:endParaRPr b="0" i="0" sz="1400" u="none" cap="none" strike="noStrike">
              <a:solidFill>
                <a:srgbClr val="000000"/>
              </a:solidFill>
              <a:latin typeface="Arial"/>
              <a:ea typeface="Arial"/>
              <a:cs typeface="Arial"/>
              <a:sym typeface="Arial"/>
            </a:endParaRPr>
          </a:p>
          <a:p>
            <a:pPr indent="-431800" lvl="0" marL="457200" marR="0" rtl="0" algn="l">
              <a:lnSpc>
                <a:spcPct val="100000"/>
              </a:lnSpc>
              <a:spcBef>
                <a:spcPts val="0"/>
              </a:spcBef>
              <a:spcAft>
                <a:spcPts val="0"/>
              </a:spcAft>
              <a:buClr>
                <a:schemeClr val="dk2"/>
              </a:buClr>
              <a:buSzPts val="3200"/>
              <a:buFont typeface="Avenir"/>
              <a:buChar char="●"/>
            </a:pPr>
            <a:r>
              <a:rPr b="0" i="0" lang="en" sz="3200" u="none" cap="none" strike="noStrike">
                <a:solidFill>
                  <a:schemeClr val="dk2"/>
                </a:solidFill>
                <a:latin typeface="Avenir"/>
                <a:ea typeface="Avenir"/>
                <a:cs typeface="Avenir"/>
                <a:sym typeface="Avenir"/>
              </a:rPr>
              <a:t>Walk around and read the thoughts of others.</a:t>
            </a:r>
            <a:endParaRPr b="0" i="0" sz="1400" u="none" cap="none" strike="noStrike">
              <a:solidFill>
                <a:srgbClr val="000000"/>
              </a:solidFill>
              <a:latin typeface="Arial"/>
              <a:ea typeface="Arial"/>
              <a:cs typeface="Arial"/>
              <a:sym typeface="Arial"/>
            </a:endParaRPr>
          </a:p>
          <a:p>
            <a:pPr indent="-431800" lvl="0" marL="457200" marR="0" rtl="0" algn="l">
              <a:lnSpc>
                <a:spcPct val="100000"/>
              </a:lnSpc>
              <a:spcBef>
                <a:spcPts val="0"/>
              </a:spcBef>
              <a:spcAft>
                <a:spcPts val="0"/>
              </a:spcAft>
              <a:buClr>
                <a:schemeClr val="dk2"/>
              </a:buClr>
              <a:buSzPts val="3200"/>
              <a:buFont typeface="Avenir"/>
              <a:buChar char="●"/>
            </a:pPr>
            <a:r>
              <a:rPr b="0" i="0" lang="en" sz="3200" u="none" cap="none" strike="noStrike">
                <a:solidFill>
                  <a:schemeClr val="dk2"/>
                </a:solidFill>
                <a:latin typeface="Avenir"/>
                <a:ea typeface="Avenir"/>
                <a:cs typeface="Avenir"/>
                <a:sym typeface="Avenir"/>
              </a:rPr>
              <a:t>Add dots on ideas you would like to discuss further.</a:t>
            </a:r>
            <a:endParaRPr b="0" i="0" sz="3200" u="none" cap="none" strike="noStrike">
              <a:solidFill>
                <a:schemeClr val="dk2"/>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100"/>
              <a:buFont typeface="Arial"/>
              <a:buNone/>
            </a:pPr>
            <a:r>
              <a:t/>
            </a:r>
            <a:endParaRPr b="0" i="0" sz="3200" u="none" cap="none" strike="noStrike">
              <a:solidFill>
                <a:schemeClr val="dk2"/>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100"/>
              <a:buFont typeface="Arial"/>
              <a:buNone/>
            </a:pPr>
            <a:r>
              <a:t/>
            </a:r>
            <a:endParaRPr b="1" i="0" sz="3200" u="none" cap="none" strike="noStrike">
              <a:solidFill>
                <a:schemeClr val="dk2"/>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1100"/>
              <a:buFont typeface="Arial"/>
              <a:buNone/>
            </a:pPr>
            <a:r>
              <a:t/>
            </a:r>
            <a:endParaRPr b="1" i="0" sz="3200" u="none" cap="none" strike="noStrike">
              <a:solidFill>
                <a:schemeClr val="dk2"/>
              </a:solidFill>
              <a:latin typeface="Avenir"/>
              <a:ea typeface="Avenir"/>
              <a:cs typeface="Avenir"/>
              <a:sym typeface="Avenir"/>
            </a:endParaRPr>
          </a:p>
        </p:txBody>
      </p:sp>
      <p:sp>
        <p:nvSpPr>
          <p:cNvPr id="195" name="Google Shape;195;p76"/>
          <p:cNvSpPr txBox="1"/>
          <p:nvPr/>
        </p:nvSpPr>
        <p:spPr>
          <a:xfrm>
            <a:off x="7429500" y="1079999"/>
            <a:ext cx="9850500" cy="567001"/>
          </a:xfrm>
          <a:prstGeom prst="rect">
            <a:avLst/>
          </a:prstGeom>
          <a:solidFill>
            <a:schemeClr val="lt1"/>
          </a:solid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Clr>
                <a:srgbClr val="000000"/>
              </a:buClr>
              <a:buSzPts val="3600"/>
              <a:buFont typeface="Arial"/>
              <a:buNone/>
            </a:pPr>
            <a:r>
              <a:rPr b="1" i="0" lang="en" sz="3600" u="none" cap="none" strike="noStrike">
                <a:solidFill>
                  <a:srgbClr val="262626"/>
                </a:solidFill>
                <a:latin typeface="Arial"/>
                <a:ea typeface="Arial"/>
                <a:cs typeface="Arial"/>
                <a:sym typeface="Arial"/>
              </a:rPr>
              <a:t>Horizon Scanning</a:t>
            </a:r>
            <a:endParaRPr b="1" i="0" sz="1400" u="none" cap="none" strike="noStrike">
              <a:solidFill>
                <a:srgbClr val="000000"/>
              </a:solidFill>
              <a:latin typeface="Arial"/>
              <a:ea typeface="Arial"/>
              <a:cs typeface="Arial"/>
              <a:sym typeface="Arial"/>
            </a:endParaRPr>
          </a:p>
        </p:txBody>
      </p:sp>
      <p:pic>
        <p:nvPicPr>
          <p:cNvPr descr="A black and white logo&#10;&#10;Description automatically generated with low confidence" id="196" name="Google Shape;196;p76">
            <a:hlinkClick r:id="rId3"/>
          </p:cNvPr>
          <p:cNvPicPr preferRelativeResize="0"/>
          <p:nvPr/>
        </p:nvPicPr>
        <p:blipFill rotWithShape="1">
          <a:blip r:embed="rId4">
            <a:alphaModFix/>
          </a:blip>
          <a:srcRect b="0" l="0" r="0" t="0"/>
          <a:stretch/>
        </p:blipFill>
        <p:spPr>
          <a:xfrm>
            <a:off x="631255" y="9062329"/>
            <a:ext cx="1617490" cy="1224671"/>
          </a:xfrm>
          <a:prstGeom prst="rect">
            <a:avLst/>
          </a:prstGeom>
          <a:noFill/>
          <a:ln>
            <a:noFill/>
          </a:ln>
        </p:spPr>
      </p:pic>
      <p:sp>
        <p:nvSpPr>
          <p:cNvPr id="197" name="Google Shape;197;p76"/>
          <p:cNvSpPr txBox="1"/>
          <p:nvPr/>
        </p:nvSpPr>
        <p:spPr>
          <a:xfrm>
            <a:off x="10800586" y="9576000"/>
            <a:ext cx="6572400" cy="575174"/>
          </a:xfrm>
          <a:prstGeom prst="rect">
            <a:avLst/>
          </a:prstGeom>
          <a:noFill/>
          <a:ln>
            <a:noFill/>
          </a:ln>
        </p:spPr>
        <p:txBody>
          <a:bodyPr anchorCtr="0" anchor="t" bIns="91425" lIns="0" spcFirstLastPara="1" rIns="91425" wrap="square" tIns="91425">
            <a:noAutofit/>
          </a:bodyPr>
          <a:lstStyle/>
          <a:p>
            <a:pPr indent="0" lvl="0" marL="0" marR="0" rtl="0" algn="r">
              <a:lnSpc>
                <a:spcPct val="115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FAST45 – Art School Futures Lab - </a:t>
            </a:r>
            <a:r>
              <a:rPr lang="en" sz="1800">
                <a:solidFill>
                  <a:schemeClr val="dk2"/>
                </a:solidFill>
              </a:rPr>
              <a:t>Dublin</a:t>
            </a:r>
            <a:endParaRPr b="0" i="0" sz="1400" u="none" cap="none" strike="noStrike">
              <a:solidFill>
                <a:srgbClr val="000000"/>
              </a:solidFill>
              <a:latin typeface="Arial"/>
              <a:ea typeface="Arial"/>
              <a:cs typeface="Arial"/>
              <a:sym typeface="Arial"/>
            </a:endParaRPr>
          </a:p>
        </p:txBody>
      </p:sp>
      <p:pic>
        <p:nvPicPr>
          <p:cNvPr id="198" name="Google Shape;198;p76"/>
          <p:cNvPicPr preferRelativeResize="0"/>
          <p:nvPr/>
        </p:nvPicPr>
        <p:blipFill rotWithShape="1">
          <a:blip r:embed="rId5">
            <a:alphaModFix/>
          </a:blip>
          <a:srcRect b="20589" l="0" r="0" t="20593"/>
          <a:stretch/>
        </p:blipFill>
        <p:spPr>
          <a:xfrm>
            <a:off x="1440000" y="1081176"/>
            <a:ext cx="5322750" cy="7558824"/>
          </a:xfrm>
          <a:prstGeom prst="rect">
            <a:avLst/>
          </a:prstGeom>
          <a:noFill/>
          <a:ln>
            <a:noFill/>
          </a:ln>
        </p:spPr>
      </p:pic>
      <p:sp>
        <p:nvSpPr>
          <p:cNvPr id="199" name="Google Shape;199;p76"/>
          <p:cNvSpPr txBox="1"/>
          <p:nvPr/>
        </p:nvSpPr>
        <p:spPr>
          <a:xfrm>
            <a:off x="1885950" y="5937382"/>
            <a:ext cx="4876800" cy="1379400"/>
          </a:xfrm>
          <a:prstGeom prst="rect">
            <a:avLst/>
          </a:prstGeom>
          <a:noFill/>
          <a:ln>
            <a:noFill/>
          </a:ln>
        </p:spPr>
        <p:txBody>
          <a:bodyPr anchorCtr="0" anchor="t" bIns="180000" lIns="180000" spcFirstLastPara="1" rIns="180000" wrap="square" tIns="180000">
            <a:spAutoFit/>
          </a:bodyPr>
          <a:lstStyle/>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400"/>
              <a:buFont typeface="Arial"/>
              <a:buNone/>
            </a:pPr>
            <a:r>
              <a:rPr b="0" i="0" lang="en" sz="2400" u="none" cap="none" strike="noStrike">
                <a:solidFill>
                  <a:schemeClr val="accent5"/>
                </a:solidFill>
                <a:latin typeface="Arial"/>
                <a:ea typeface="Arial"/>
                <a:cs typeface="Arial"/>
                <a:sym typeface="Arial"/>
              </a:rPr>
              <a:t>Use post-its</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400"/>
              <a:buFont typeface="Arial"/>
              <a:buNone/>
            </a:pPr>
            <a:r>
              <a:rPr b="0" i="0" lang="en" sz="2400" u="none" cap="none" strike="noStrike">
                <a:solidFill>
                  <a:schemeClr val="accent5"/>
                </a:solidFill>
                <a:latin typeface="Arial"/>
                <a:ea typeface="Arial"/>
                <a:cs typeface="Arial"/>
                <a:sym typeface="Arial"/>
              </a:rPr>
              <a:t>Solo work </a:t>
            </a:r>
            <a:r>
              <a:rPr b="0" i="0" lang="en" sz="2400" u="none" cap="none" strike="noStrike">
                <a:solidFill>
                  <a:srgbClr val="C00000"/>
                </a:solidFill>
                <a:latin typeface="Arial"/>
                <a:ea typeface="Arial"/>
                <a:cs typeface="Arial"/>
                <a:sym typeface="Arial"/>
              </a:rPr>
              <a:t>(</a:t>
            </a:r>
            <a:r>
              <a:rPr lang="en" sz="2400">
                <a:solidFill>
                  <a:srgbClr val="C00000"/>
                </a:solidFill>
              </a:rPr>
              <a:t>5</a:t>
            </a:r>
            <a:r>
              <a:rPr b="0" i="0" lang="en" sz="2400" u="none" cap="none" strike="noStrike">
                <a:solidFill>
                  <a:srgbClr val="C00000"/>
                </a:solidFill>
                <a:latin typeface="Arial"/>
                <a:ea typeface="Arial"/>
                <a:cs typeface="Arial"/>
                <a:sym typeface="Arial"/>
              </a:rPr>
              <a:t> + 1</a:t>
            </a:r>
            <a:r>
              <a:rPr lang="en" sz="2400">
                <a:solidFill>
                  <a:srgbClr val="C00000"/>
                </a:solidFill>
              </a:rPr>
              <a:t>5</a:t>
            </a:r>
            <a:r>
              <a:rPr b="0" i="0" lang="en" sz="2400" u="none" cap="none" strike="noStrike">
                <a:solidFill>
                  <a:srgbClr val="C00000"/>
                </a:solidFill>
                <a:latin typeface="Arial"/>
                <a:ea typeface="Arial"/>
                <a:cs typeface="Arial"/>
                <a:sym typeface="Arial"/>
              </a:rPr>
              <a:t> min.)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77"/>
          <p:cNvSpPr txBox="1"/>
          <p:nvPr/>
        </p:nvSpPr>
        <p:spPr>
          <a:xfrm>
            <a:off x="7429500" y="1847850"/>
            <a:ext cx="9850500" cy="6792150"/>
          </a:xfrm>
          <a:prstGeom prst="rect">
            <a:avLst/>
          </a:prstGeom>
          <a:noFill/>
          <a:ln>
            <a:noFill/>
          </a:ln>
        </p:spPr>
        <p:txBody>
          <a:bodyPr anchorCtr="0" anchor="t" bIns="180000" lIns="180000" spcFirstLastPara="1" rIns="180000" wrap="square" tIns="180000">
            <a:noAutofit/>
          </a:bodyPr>
          <a:lstStyle/>
          <a:p>
            <a:pPr indent="0" lvl="0" marL="0" marR="0" rtl="0" algn="l">
              <a:lnSpc>
                <a:spcPct val="150000"/>
              </a:lnSpc>
              <a:spcBef>
                <a:spcPts val="0"/>
              </a:spcBef>
              <a:spcAft>
                <a:spcPts val="0"/>
              </a:spcAft>
              <a:buClr>
                <a:srgbClr val="000000"/>
              </a:buClr>
              <a:buSzPts val="3200"/>
              <a:buFont typeface="Arial"/>
              <a:buNone/>
            </a:pPr>
            <a:r>
              <a:t/>
            </a:r>
            <a:endParaRPr b="0" i="0" sz="3200" u="none" cap="none" strike="noStrike">
              <a:solidFill>
                <a:srgbClr val="000000"/>
              </a:solidFill>
              <a:latin typeface="Avenir"/>
              <a:ea typeface="Avenir"/>
              <a:cs typeface="Avenir"/>
              <a:sym typeface="Avenir"/>
            </a:endParaRPr>
          </a:p>
        </p:txBody>
      </p:sp>
      <p:sp>
        <p:nvSpPr>
          <p:cNvPr id="205" name="Google Shape;205;p77"/>
          <p:cNvSpPr txBox="1"/>
          <p:nvPr/>
        </p:nvSpPr>
        <p:spPr>
          <a:xfrm>
            <a:off x="1440000" y="1079999"/>
            <a:ext cx="4905382" cy="3104074"/>
          </a:xfrm>
          <a:prstGeom prst="rect">
            <a:avLst/>
          </a:prstGeom>
          <a:solidFill>
            <a:schemeClr val="lt1"/>
          </a:solid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Clr>
                <a:srgbClr val="000000"/>
              </a:buClr>
              <a:buSzPts val="3600"/>
              <a:buFont typeface="Arial"/>
              <a:buNone/>
            </a:pPr>
            <a:r>
              <a:rPr b="1" i="0" lang="en" sz="3600" u="none" cap="none" strike="noStrike">
                <a:solidFill>
                  <a:srgbClr val="262626"/>
                </a:solidFill>
                <a:latin typeface="Arial"/>
                <a:ea typeface="Arial"/>
                <a:cs typeface="Arial"/>
                <a:sym typeface="Arial"/>
              </a:rPr>
              <a:t>Break</a:t>
            </a:r>
            <a:endParaRPr b="0" i="0" sz="1400" u="none" cap="none" strike="noStrike">
              <a:solidFill>
                <a:srgbClr val="000000"/>
              </a:solidFill>
              <a:latin typeface="Arial"/>
              <a:ea typeface="Arial"/>
              <a:cs typeface="Arial"/>
              <a:sym typeface="Arial"/>
            </a:endParaRPr>
          </a:p>
          <a:p>
            <a:pPr indent="0" lvl="0" marL="0" marR="0" rtl="0" algn="l">
              <a:lnSpc>
                <a:spcPct val="116666"/>
              </a:lnSpc>
              <a:spcBef>
                <a:spcPts val="0"/>
              </a:spcBef>
              <a:spcAft>
                <a:spcPts val="0"/>
              </a:spcAft>
              <a:buClr>
                <a:srgbClr val="000000"/>
              </a:buClr>
              <a:buSzPts val="3600"/>
              <a:buFont typeface="Arial"/>
              <a:buNone/>
            </a:pPr>
            <a:r>
              <a:t/>
            </a:r>
            <a:endParaRPr b="1" i="0" sz="3600" u="none" cap="none" strike="noStrike">
              <a:solidFill>
                <a:srgbClr val="262626"/>
              </a:solidFill>
              <a:latin typeface="Arial"/>
              <a:ea typeface="Arial"/>
              <a:cs typeface="Arial"/>
              <a:sym typeface="Arial"/>
            </a:endParaRPr>
          </a:p>
          <a:p>
            <a:pPr indent="0" lvl="0" marL="0" marR="0" rtl="0" algn="l">
              <a:lnSpc>
                <a:spcPct val="116666"/>
              </a:lnSpc>
              <a:spcBef>
                <a:spcPts val="0"/>
              </a:spcBef>
              <a:spcAft>
                <a:spcPts val="0"/>
              </a:spcAft>
              <a:buClr>
                <a:srgbClr val="000000"/>
              </a:buClr>
              <a:buSzPts val="3600"/>
              <a:buFont typeface="Arial"/>
              <a:buNone/>
            </a:pPr>
            <a:r>
              <a:t/>
            </a:r>
            <a:endParaRPr b="1" i="0" sz="3600" u="none" cap="none" strike="noStrike">
              <a:solidFill>
                <a:srgbClr val="262626"/>
              </a:solidFill>
              <a:latin typeface="Arial"/>
              <a:ea typeface="Arial"/>
              <a:cs typeface="Arial"/>
              <a:sym typeface="Arial"/>
            </a:endParaRPr>
          </a:p>
          <a:p>
            <a:pPr indent="0" lvl="0" marL="0" marR="0" rtl="0" algn="l">
              <a:lnSpc>
                <a:spcPct val="116666"/>
              </a:lnSpc>
              <a:spcBef>
                <a:spcPts val="0"/>
              </a:spcBef>
              <a:spcAft>
                <a:spcPts val="0"/>
              </a:spcAft>
              <a:buClr>
                <a:srgbClr val="000000"/>
              </a:buClr>
              <a:buSzPts val="3600"/>
              <a:buFont typeface="Arial"/>
              <a:buNone/>
            </a:pPr>
            <a:r>
              <a:rPr b="1" i="0" lang="en" sz="3600" u="none" cap="none" strike="noStrike">
                <a:solidFill>
                  <a:srgbClr val="262626"/>
                </a:solidFill>
                <a:latin typeface="Arial"/>
                <a:ea typeface="Arial"/>
                <a:cs typeface="Arial"/>
                <a:sym typeface="Arial"/>
              </a:rPr>
              <a:t>15 minutes</a:t>
            </a:r>
            <a:endParaRPr b="1" i="0" sz="1400" u="none" cap="none" strike="noStrike">
              <a:solidFill>
                <a:srgbClr val="000000"/>
              </a:solidFill>
              <a:latin typeface="Arial"/>
              <a:ea typeface="Arial"/>
              <a:cs typeface="Arial"/>
              <a:sym typeface="Arial"/>
            </a:endParaRPr>
          </a:p>
        </p:txBody>
      </p:sp>
      <p:pic>
        <p:nvPicPr>
          <p:cNvPr descr="A black and white logo&#10;&#10;Description automatically generated with low confidence" id="206" name="Google Shape;206;p77">
            <a:hlinkClick r:id="rId3"/>
          </p:cNvPr>
          <p:cNvPicPr preferRelativeResize="0"/>
          <p:nvPr/>
        </p:nvPicPr>
        <p:blipFill rotWithShape="1">
          <a:blip r:embed="rId4">
            <a:alphaModFix/>
          </a:blip>
          <a:srcRect b="0" l="0" r="0" t="0"/>
          <a:stretch/>
        </p:blipFill>
        <p:spPr>
          <a:xfrm>
            <a:off x="631255" y="9062329"/>
            <a:ext cx="1617490" cy="1224671"/>
          </a:xfrm>
          <a:prstGeom prst="rect">
            <a:avLst/>
          </a:prstGeom>
          <a:noFill/>
          <a:ln>
            <a:noFill/>
          </a:ln>
        </p:spPr>
      </p:pic>
      <p:sp>
        <p:nvSpPr>
          <p:cNvPr id="207" name="Google Shape;207;p77"/>
          <p:cNvSpPr txBox="1"/>
          <p:nvPr/>
        </p:nvSpPr>
        <p:spPr>
          <a:xfrm>
            <a:off x="10800586" y="9576000"/>
            <a:ext cx="6572400" cy="575174"/>
          </a:xfrm>
          <a:prstGeom prst="rect">
            <a:avLst/>
          </a:prstGeom>
          <a:noFill/>
          <a:ln>
            <a:noFill/>
          </a:ln>
        </p:spPr>
        <p:txBody>
          <a:bodyPr anchorCtr="0" anchor="t" bIns="91425" lIns="0" spcFirstLastPara="1" rIns="91425" wrap="square" tIns="91425">
            <a:noAutofit/>
          </a:bodyPr>
          <a:lstStyle/>
          <a:p>
            <a:pPr indent="0" lvl="0" marL="0" marR="0" rtl="0" algn="r">
              <a:lnSpc>
                <a:spcPct val="115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FAST45 – Art School Futures Lab - </a:t>
            </a:r>
            <a:r>
              <a:rPr lang="en" sz="1800">
                <a:solidFill>
                  <a:schemeClr val="dk2"/>
                </a:solidFill>
              </a:rPr>
              <a:t>Dublin</a:t>
            </a:r>
            <a:endParaRPr b="0" i="0" sz="1400" u="none" cap="none" strike="noStrike">
              <a:solidFill>
                <a:srgbClr val="000000"/>
              </a:solidFill>
              <a:latin typeface="Arial"/>
              <a:ea typeface="Arial"/>
              <a:cs typeface="Arial"/>
              <a:sym typeface="Arial"/>
            </a:endParaRPr>
          </a:p>
        </p:txBody>
      </p:sp>
      <p:pic>
        <p:nvPicPr>
          <p:cNvPr descr="A picture containing food, fruit, different, variety&#10;&#10;Description automatically generated" id="208" name="Google Shape;208;p77"/>
          <p:cNvPicPr preferRelativeResize="0"/>
          <p:nvPr/>
        </p:nvPicPr>
        <p:blipFill rotWithShape="1">
          <a:blip r:embed="rId5">
            <a:alphaModFix/>
          </a:blip>
          <a:srcRect b="0" l="0" r="0" t="0"/>
          <a:stretch/>
        </p:blipFill>
        <p:spPr>
          <a:xfrm>
            <a:off x="9021975" y="2744343"/>
            <a:ext cx="6665550" cy="499916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179ea9a2826_0_0"/>
          <p:cNvSpPr txBox="1"/>
          <p:nvPr/>
        </p:nvSpPr>
        <p:spPr>
          <a:xfrm>
            <a:off x="7429500" y="2215350"/>
            <a:ext cx="10098000" cy="6792300"/>
          </a:xfrm>
          <a:prstGeom prst="rect">
            <a:avLst/>
          </a:prstGeom>
          <a:noFill/>
          <a:ln>
            <a:noFill/>
          </a:ln>
        </p:spPr>
        <p:txBody>
          <a:bodyPr anchorCtr="0" anchor="t" bIns="180000" lIns="180000" spcFirstLastPara="1" rIns="180000" wrap="square" tIns="180000">
            <a:noAutofit/>
          </a:bodyPr>
          <a:lstStyle/>
          <a:p>
            <a:pPr indent="0" lvl="0" marL="0" marR="0" rtl="0" algn="l">
              <a:lnSpc>
                <a:spcPct val="100000"/>
              </a:lnSpc>
              <a:spcBef>
                <a:spcPts val="600"/>
              </a:spcBef>
              <a:spcAft>
                <a:spcPts val="0"/>
              </a:spcAft>
              <a:buClr>
                <a:srgbClr val="000000"/>
              </a:buClr>
              <a:buSzPts val="3200"/>
              <a:buFont typeface="Arial"/>
              <a:buNone/>
            </a:pPr>
            <a:r>
              <a:rPr b="1" i="0" lang="en" sz="3200" u="none" cap="none" strike="noStrike">
                <a:solidFill>
                  <a:schemeClr val="accent5"/>
                </a:solidFill>
                <a:latin typeface="Avenir"/>
                <a:ea typeface="Avenir"/>
                <a:cs typeface="Avenir"/>
                <a:sym typeface="Avenir"/>
              </a:rPr>
              <a:t>Starting from the trends and weak signals you’ve written and read:</a:t>
            </a:r>
            <a:endParaRPr b="1" i="0" sz="3200" u="none" cap="none" strike="noStrike">
              <a:solidFill>
                <a:schemeClr val="accent5"/>
              </a:solidFill>
              <a:latin typeface="Avenir"/>
              <a:ea typeface="Avenir"/>
              <a:cs typeface="Avenir"/>
              <a:sym typeface="Avenir"/>
            </a:endParaRPr>
          </a:p>
          <a:p>
            <a:pPr indent="0" lvl="0" marL="0" marR="0" rtl="0" algn="l">
              <a:lnSpc>
                <a:spcPct val="100000"/>
              </a:lnSpc>
              <a:spcBef>
                <a:spcPts val="600"/>
              </a:spcBef>
              <a:spcAft>
                <a:spcPts val="0"/>
              </a:spcAft>
              <a:buClr>
                <a:srgbClr val="000000"/>
              </a:buClr>
              <a:buSzPts val="3200"/>
              <a:buFont typeface="Arial"/>
              <a:buNone/>
            </a:pPr>
            <a:r>
              <a:t/>
            </a:r>
            <a:endParaRPr sz="3200">
              <a:solidFill>
                <a:schemeClr val="accent5"/>
              </a:solidFill>
              <a:latin typeface="Avenir"/>
              <a:ea typeface="Avenir"/>
              <a:cs typeface="Avenir"/>
              <a:sym typeface="Avenir"/>
            </a:endParaRPr>
          </a:p>
          <a:p>
            <a:pPr indent="-457200" lvl="0" marL="457200" marR="0" rtl="0" algn="l">
              <a:lnSpc>
                <a:spcPct val="100000"/>
              </a:lnSpc>
              <a:spcBef>
                <a:spcPts val="600"/>
              </a:spcBef>
              <a:spcAft>
                <a:spcPts val="0"/>
              </a:spcAft>
              <a:buClr>
                <a:srgbClr val="000000"/>
              </a:buClr>
              <a:buSzPts val="3200"/>
              <a:buFont typeface="Arial"/>
              <a:buChar char="•"/>
            </a:pPr>
            <a:r>
              <a:rPr b="0" i="0" lang="en" sz="3200" u="none" cap="none" strike="noStrike">
                <a:solidFill>
                  <a:srgbClr val="222222"/>
                </a:solidFill>
                <a:latin typeface="Avenir"/>
                <a:ea typeface="Avenir"/>
                <a:cs typeface="Avenir"/>
                <a:sym typeface="Avenir"/>
              </a:rPr>
              <a:t>How </a:t>
            </a:r>
            <a:r>
              <a:rPr lang="en" sz="3200">
                <a:solidFill>
                  <a:srgbClr val="222222"/>
                </a:solidFill>
                <a:latin typeface="Avenir"/>
                <a:ea typeface="Avenir"/>
                <a:cs typeface="Avenir"/>
                <a:sym typeface="Avenir"/>
              </a:rPr>
              <a:t>are the understandings of creativity and creative practice </a:t>
            </a:r>
            <a:r>
              <a:rPr b="0" i="0" lang="en" sz="3200" u="none" cap="none" strike="noStrike">
                <a:solidFill>
                  <a:srgbClr val="222222"/>
                </a:solidFill>
                <a:latin typeface="Avenir"/>
                <a:ea typeface="Avenir"/>
                <a:cs typeface="Avenir"/>
                <a:sym typeface="Avenir"/>
              </a:rPr>
              <a:t>changed by 2045? </a:t>
            </a:r>
            <a:endParaRPr b="0" i="0" sz="3200" u="none" cap="none" strike="noStrike">
              <a:solidFill>
                <a:srgbClr val="222222"/>
              </a:solidFill>
              <a:latin typeface="Avenir"/>
              <a:ea typeface="Avenir"/>
              <a:cs typeface="Avenir"/>
              <a:sym typeface="Avenir"/>
            </a:endParaRPr>
          </a:p>
          <a:p>
            <a:pPr indent="0" lvl="0" marL="457200" marR="0" rtl="0" algn="l">
              <a:lnSpc>
                <a:spcPct val="100000"/>
              </a:lnSpc>
              <a:spcBef>
                <a:spcPts val="600"/>
              </a:spcBef>
              <a:spcAft>
                <a:spcPts val="0"/>
              </a:spcAft>
              <a:buNone/>
            </a:pPr>
            <a:r>
              <a:t/>
            </a:r>
            <a:endParaRPr sz="3200">
              <a:solidFill>
                <a:srgbClr val="222222"/>
              </a:solidFill>
              <a:latin typeface="Avenir"/>
              <a:ea typeface="Avenir"/>
              <a:cs typeface="Avenir"/>
              <a:sym typeface="Avenir"/>
            </a:endParaRPr>
          </a:p>
          <a:p>
            <a:pPr indent="-457200" lvl="0" marL="457200" marR="0" rtl="0" algn="l">
              <a:lnSpc>
                <a:spcPct val="100000"/>
              </a:lnSpc>
              <a:spcBef>
                <a:spcPts val="600"/>
              </a:spcBef>
              <a:spcAft>
                <a:spcPts val="0"/>
              </a:spcAft>
              <a:buClr>
                <a:srgbClr val="222222"/>
              </a:buClr>
              <a:buSzPts val="3200"/>
              <a:buFont typeface="Avenir"/>
              <a:buChar char="•"/>
            </a:pPr>
            <a:r>
              <a:rPr lang="en" sz="3200">
                <a:solidFill>
                  <a:srgbClr val="222222"/>
                </a:solidFill>
                <a:latin typeface="Avenir"/>
                <a:ea typeface="Avenir"/>
                <a:cs typeface="Avenir"/>
                <a:sym typeface="Avenir"/>
              </a:rPr>
              <a:t>In what ways are they enabled or threatened by technological innovation?</a:t>
            </a:r>
            <a:endParaRPr sz="3200">
              <a:solidFill>
                <a:srgbClr val="222222"/>
              </a:solidFill>
              <a:latin typeface="Avenir"/>
              <a:ea typeface="Avenir"/>
              <a:cs typeface="Avenir"/>
              <a:sym typeface="Avenir"/>
            </a:endParaRPr>
          </a:p>
          <a:p>
            <a:pPr indent="0" lvl="0" marL="457200" marR="0" rtl="0" algn="l">
              <a:lnSpc>
                <a:spcPct val="100000"/>
              </a:lnSpc>
              <a:spcBef>
                <a:spcPts val="600"/>
              </a:spcBef>
              <a:spcAft>
                <a:spcPts val="0"/>
              </a:spcAft>
              <a:buNone/>
            </a:pPr>
            <a:r>
              <a:t/>
            </a:r>
            <a:endParaRPr sz="3200">
              <a:solidFill>
                <a:srgbClr val="222222"/>
              </a:solidFill>
              <a:latin typeface="Avenir"/>
              <a:ea typeface="Avenir"/>
              <a:cs typeface="Avenir"/>
              <a:sym typeface="Avenir"/>
            </a:endParaRPr>
          </a:p>
          <a:p>
            <a:pPr indent="-457200" lvl="0" marL="457200" marR="0" rtl="0" algn="l">
              <a:lnSpc>
                <a:spcPct val="100000"/>
              </a:lnSpc>
              <a:spcBef>
                <a:spcPts val="600"/>
              </a:spcBef>
              <a:spcAft>
                <a:spcPts val="0"/>
              </a:spcAft>
              <a:buClr>
                <a:srgbClr val="222222"/>
              </a:buClr>
              <a:buSzPts val="3200"/>
              <a:buFont typeface="Avenir"/>
              <a:buChar char="•"/>
            </a:pPr>
            <a:r>
              <a:rPr lang="en" sz="3200">
                <a:solidFill>
                  <a:srgbClr val="222222"/>
                </a:solidFill>
                <a:latin typeface="Avenir"/>
                <a:ea typeface="Avenir"/>
                <a:cs typeface="Avenir"/>
                <a:sym typeface="Avenir"/>
              </a:rPr>
              <a:t>How will creativity be taught in the art school in 2045? </a:t>
            </a:r>
            <a:endParaRPr sz="3200">
              <a:solidFill>
                <a:srgbClr val="222222"/>
              </a:solidFill>
              <a:latin typeface="Avenir"/>
              <a:ea typeface="Avenir"/>
              <a:cs typeface="Avenir"/>
              <a:sym typeface="Avenir"/>
            </a:endParaRPr>
          </a:p>
          <a:p>
            <a:pPr indent="0" lvl="0" marL="0" marR="0" rtl="0" algn="l">
              <a:lnSpc>
                <a:spcPct val="100000"/>
              </a:lnSpc>
              <a:spcBef>
                <a:spcPts val="60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 name="Google Shape;214;g179ea9a2826_0_0"/>
          <p:cNvSpPr txBox="1"/>
          <p:nvPr/>
        </p:nvSpPr>
        <p:spPr>
          <a:xfrm>
            <a:off x="7429500" y="1079999"/>
            <a:ext cx="9850500" cy="567000"/>
          </a:xfrm>
          <a:prstGeom prst="rect">
            <a:avLst/>
          </a:prstGeom>
          <a:solidFill>
            <a:schemeClr val="lt1"/>
          </a:solid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Clr>
                <a:srgbClr val="000000"/>
              </a:buClr>
              <a:buSzPts val="3600"/>
              <a:buFont typeface="Arial"/>
              <a:buNone/>
            </a:pPr>
            <a:r>
              <a:rPr b="1" i="0" lang="en" sz="3600" u="none" cap="none" strike="noStrike">
                <a:solidFill>
                  <a:srgbClr val="262626"/>
                </a:solidFill>
                <a:latin typeface="Arial"/>
                <a:ea typeface="Arial"/>
                <a:cs typeface="Arial"/>
                <a:sym typeface="Arial"/>
              </a:rPr>
              <a:t>Moving towards a futures image</a:t>
            </a:r>
            <a:endParaRPr b="1" i="0" sz="1400" u="none" cap="none" strike="noStrike">
              <a:solidFill>
                <a:srgbClr val="000000"/>
              </a:solidFill>
              <a:latin typeface="Arial"/>
              <a:ea typeface="Arial"/>
              <a:cs typeface="Arial"/>
              <a:sym typeface="Arial"/>
            </a:endParaRPr>
          </a:p>
        </p:txBody>
      </p:sp>
      <p:pic>
        <p:nvPicPr>
          <p:cNvPr descr="A black and white logo&#10;&#10;Description automatically generated with low confidence" id="215" name="Google Shape;215;g179ea9a2826_0_0">
            <a:hlinkClick r:id="rId3"/>
          </p:cNvPr>
          <p:cNvPicPr preferRelativeResize="0"/>
          <p:nvPr/>
        </p:nvPicPr>
        <p:blipFill rotWithShape="1">
          <a:blip r:embed="rId4">
            <a:alphaModFix/>
          </a:blip>
          <a:srcRect b="0" l="0" r="0" t="0"/>
          <a:stretch/>
        </p:blipFill>
        <p:spPr>
          <a:xfrm>
            <a:off x="631255" y="9062329"/>
            <a:ext cx="1617490" cy="1224671"/>
          </a:xfrm>
          <a:prstGeom prst="rect">
            <a:avLst/>
          </a:prstGeom>
          <a:noFill/>
          <a:ln>
            <a:noFill/>
          </a:ln>
        </p:spPr>
      </p:pic>
      <p:sp>
        <p:nvSpPr>
          <p:cNvPr id="216" name="Google Shape;216;g179ea9a2826_0_0"/>
          <p:cNvSpPr txBox="1"/>
          <p:nvPr/>
        </p:nvSpPr>
        <p:spPr>
          <a:xfrm>
            <a:off x="10800586" y="9576000"/>
            <a:ext cx="6572400" cy="575100"/>
          </a:xfrm>
          <a:prstGeom prst="rect">
            <a:avLst/>
          </a:prstGeom>
          <a:noFill/>
          <a:ln>
            <a:noFill/>
          </a:ln>
        </p:spPr>
        <p:txBody>
          <a:bodyPr anchorCtr="0" anchor="t" bIns="91425" lIns="0" spcFirstLastPara="1" rIns="91425" wrap="square" tIns="91425">
            <a:noAutofit/>
          </a:bodyPr>
          <a:lstStyle/>
          <a:p>
            <a:pPr indent="0" lvl="0" marL="0" marR="0" rtl="0" algn="r">
              <a:lnSpc>
                <a:spcPct val="115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FAST45 – Art School Futures Lab - </a:t>
            </a:r>
            <a:r>
              <a:rPr lang="en" sz="1800">
                <a:solidFill>
                  <a:schemeClr val="dk2"/>
                </a:solidFill>
              </a:rPr>
              <a:t>Dublin</a:t>
            </a:r>
            <a:endParaRPr b="0" i="0" sz="1400" u="none" cap="none" strike="noStrike">
              <a:solidFill>
                <a:srgbClr val="000000"/>
              </a:solidFill>
              <a:latin typeface="Arial"/>
              <a:ea typeface="Arial"/>
              <a:cs typeface="Arial"/>
              <a:sym typeface="Arial"/>
            </a:endParaRPr>
          </a:p>
        </p:txBody>
      </p:sp>
      <p:pic>
        <p:nvPicPr>
          <p:cNvPr id="217" name="Google Shape;217;g179ea9a2826_0_0"/>
          <p:cNvPicPr preferRelativeResize="0"/>
          <p:nvPr/>
        </p:nvPicPr>
        <p:blipFill rotWithShape="1">
          <a:blip r:embed="rId5">
            <a:alphaModFix/>
          </a:blip>
          <a:srcRect b="20591" l="0" r="0" t="20591"/>
          <a:stretch/>
        </p:blipFill>
        <p:spPr>
          <a:xfrm>
            <a:off x="1440000" y="1081176"/>
            <a:ext cx="5322749" cy="7558825"/>
          </a:xfrm>
          <a:prstGeom prst="rect">
            <a:avLst/>
          </a:prstGeom>
          <a:noFill/>
          <a:ln>
            <a:noFill/>
          </a:ln>
        </p:spPr>
      </p:pic>
      <p:sp>
        <p:nvSpPr>
          <p:cNvPr id="218" name="Google Shape;218;g179ea9a2826_0_0"/>
          <p:cNvSpPr txBox="1"/>
          <p:nvPr/>
        </p:nvSpPr>
        <p:spPr>
          <a:xfrm>
            <a:off x="1885950" y="5937382"/>
            <a:ext cx="4876800" cy="1441200"/>
          </a:xfrm>
          <a:prstGeom prst="rect">
            <a:avLst/>
          </a:prstGeom>
          <a:noFill/>
          <a:ln>
            <a:noFill/>
          </a:ln>
        </p:spPr>
        <p:txBody>
          <a:bodyPr anchorCtr="0" anchor="t" bIns="180000" lIns="180000" spcFirstLastPara="1" rIns="180000" wrap="square" tIns="180000">
            <a:spAutoFit/>
          </a:bodyPr>
          <a:lstStyle/>
          <a:p>
            <a:pPr indent="0" lvl="0" marL="0" marR="0" rtl="0" algn="r">
              <a:lnSpc>
                <a:spcPct val="100000"/>
              </a:lnSpc>
              <a:spcBef>
                <a:spcPts val="0"/>
              </a:spcBef>
              <a:spcAft>
                <a:spcPts val="0"/>
              </a:spcAft>
              <a:buClr>
                <a:srgbClr val="000000"/>
              </a:buClr>
              <a:buSzPts val="2800"/>
              <a:buFont typeface="Arial"/>
              <a:buNone/>
            </a:pPr>
            <a:r>
              <a:rPr b="0" i="0" lang="en" sz="2800" u="none" cap="none" strike="noStrike">
                <a:solidFill>
                  <a:schemeClr val="accent5"/>
                </a:solidFill>
                <a:latin typeface="Arial"/>
                <a:ea typeface="Arial"/>
                <a:cs typeface="Arial"/>
                <a:sym typeface="Arial"/>
              </a:rPr>
              <a:t>Imagining the futures of HAE</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400"/>
              <a:buFont typeface="Arial"/>
              <a:buNone/>
            </a:pPr>
            <a:r>
              <a:rPr b="0" i="0" lang="en" sz="2400" u="none" cap="none" strike="noStrike">
                <a:solidFill>
                  <a:schemeClr val="accent5"/>
                </a:solidFill>
                <a:latin typeface="Arial"/>
                <a:ea typeface="Arial"/>
                <a:cs typeface="Arial"/>
                <a:sym typeface="Arial"/>
              </a:rPr>
              <a:t>Group work (</a:t>
            </a:r>
            <a:r>
              <a:rPr b="0" i="0" lang="en" sz="2400" u="none" cap="none" strike="noStrike">
                <a:solidFill>
                  <a:srgbClr val="980000"/>
                </a:solidFill>
                <a:latin typeface="Arial"/>
                <a:ea typeface="Arial"/>
                <a:cs typeface="Arial"/>
                <a:sym typeface="Arial"/>
              </a:rPr>
              <a:t>30 min.</a:t>
            </a:r>
            <a:r>
              <a:rPr b="0" i="0" lang="en" sz="2400" u="none" cap="none" strike="noStrike">
                <a:solidFill>
                  <a:schemeClr val="accent5"/>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80"/>
          <p:cNvSpPr txBox="1"/>
          <p:nvPr/>
        </p:nvSpPr>
        <p:spPr>
          <a:xfrm>
            <a:off x="7429500" y="1847850"/>
            <a:ext cx="9850500" cy="6792150"/>
          </a:xfrm>
          <a:prstGeom prst="rect">
            <a:avLst/>
          </a:prstGeom>
          <a:noFill/>
          <a:ln>
            <a:noFill/>
          </a:ln>
        </p:spPr>
        <p:txBody>
          <a:bodyPr anchorCtr="0" anchor="t" bIns="180000" lIns="180000" spcFirstLastPara="1" rIns="180000" wrap="square" tIns="180000">
            <a:no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rgbClr val="595959"/>
                </a:solidFill>
                <a:latin typeface="Arial"/>
                <a:ea typeface="Arial"/>
                <a:cs typeface="Arial"/>
                <a:sym typeface="Arial"/>
              </a:rPr>
              <a:t>Some ideas of what you could create:</a:t>
            </a:r>
            <a:endParaRPr b="0" i="0" sz="3200" u="none" cap="none" strike="noStrike">
              <a:solidFill>
                <a:srgbClr val="000000"/>
              </a:solidFill>
              <a:latin typeface="Arial"/>
              <a:ea typeface="Arial"/>
              <a:cs typeface="Arial"/>
              <a:sym typeface="Arial"/>
            </a:endParaRPr>
          </a:p>
          <a:p>
            <a:pPr indent="-457200" lvl="0" marL="457200" marR="0" rtl="0" algn="l">
              <a:lnSpc>
                <a:spcPct val="100000"/>
              </a:lnSpc>
              <a:spcBef>
                <a:spcPts val="1200"/>
              </a:spcBef>
              <a:spcAft>
                <a:spcPts val="0"/>
              </a:spcAft>
              <a:buClr>
                <a:srgbClr val="000000"/>
              </a:buClr>
              <a:buSzPts val="2400"/>
              <a:buFont typeface="Noto Sans"/>
              <a:buChar char="▪"/>
            </a:pPr>
            <a:r>
              <a:rPr b="0" i="0" lang="en" sz="2400" u="none" cap="none" strike="noStrike">
                <a:solidFill>
                  <a:srgbClr val="595959"/>
                </a:solidFill>
                <a:latin typeface="Arial"/>
                <a:ea typeface="Arial"/>
                <a:cs typeface="Arial"/>
                <a:sym typeface="Arial"/>
              </a:rPr>
              <a:t>a physical ‘object’</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Noto Sans"/>
              <a:buChar char="▪"/>
            </a:pPr>
            <a:r>
              <a:rPr b="0" i="0" lang="en" sz="2400" u="none" cap="none" strike="noStrike">
                <a:solidFill>
                  <a:srgbClr val="595959"/>
                </a:solidFill>
                <a:latin typeface="Arial"/>
                <a:ea typeface="Arial"/>
                <a:cs typeface="Arial"/>
                <a:sym typeface="Arial"/>
              </a:rPr>
              <a:t>a digital artefact like an email from a student, or a vlog, a podcast, an XR experience, a recorded class, a meme,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Noto Sans"/>
              <a:buChar char="▪"/>
            </a:pPr>
            <a:r>
              <a:rPr b="0" i="0" lang="en" sz="2400" u="none" cap="none" strike="noStrike">
                <a:solidFill>
                  <a:srgbClr val="595959"/>
                </a:solidFill>
                <a:latin typeface="Arial"/>
                <a:ea typeface="Arial"/>
                <a:cs typeface="Arial"/>
                <a:sym typeface="Arial"/>
              </a:rPr>
              <a:t>a newspaper article</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Noto Sans"/>
              <a:buChar char="▪"/>
            </a:pPr>
            <a:r>
              <a:rPr b="0" i="0" lang="en" sz="2400" u="none" cap="none" strike="noStrike">
                <a:solidFill>
                  <a:srgbClr val="595959"/>
                </a:solidFill>
                <a:latin typeface="Arial"/>
                <a:ea typeface="Arial"/>
                <a:cs typeface="Arial"/>
                <a:sym typeface="Arial"/>
              </a:rPr>
              <a:t>an organogram</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Noto Sans"/>
              <a:buChar char="▪"/>
            </a:pPr>
            <a:r>
              <a:rPr b="0" i="0" lang="en" sz="2400" u="none" cap="none" strike="noStrike">
                <a:solidFill>
                  <a:srgbClr val="595959"/>
                </a:solidFill>
                <a:latin typeface="Arial"/>
                <a:ea typeface="Arial"/>
                <a:cs typeface="Arial"/>
                <a:sym typeface="Arial"/>
              </a:rPr>
              <a:t>a mindmap</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Noto Sans"/>
              <a:buChar char="▪"/>
            </a:pPr>
            <a:r>
              <a:rPr b="0" i="0" lang="en" sz="2400" u="none" cap="none" strike="noStrike">
                <a:solidFill>
                  <a:srgbClr val="595959"/>
                </a:solidFill>
                <a:latin typeface="Arial"/>
                <a:ea typeface="Arial"/>
                <a:cs typeface="Arial"/>
                <a:sym typeface="Arial"/>
              </a:rPr>
              <a:t>a recording of an art performance</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Noto Sans"/>
              <a:buChar char="▪"/>
            </a:pPr>
            <a:r>
              <a:rPr b="0" i="0" lang="en" sz="2400" u="none" cap="none" strike="noStrike">
                <a:solidFill>
                  <a:srgbClr val="595959"/>
                </a:solidFill>
                <a:latin typeface="Arial"/>
                <a:ea typeface="Arial"/>
                <a:cs typeface="Arial"/>
                <a:sym typeface="Arial"/>
              </a:rPr>
              <a:t>a page from a design magazine</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Noto Sans"/>
              <a:buChar char="▪"/>
            </a:pPr>
            <a:r>
              <a:rPr b="0" i="0" lang="en" sz="2400" u="none" cap="none" strike="noStrike">
                <a:solidFill>
                  <a:srgbClr val="595959"/>
                </a:solidFill>
                <a:latin typeface="Arial"/>
                <a:ea typeface="Arial"/>
                <a:cs typeface="Arial"/>
                <a:sym typeface="Arial"/>
              </a:rPr>
              <a:t>an online or offline brochure from an art school</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Noto Sans"/>
              <a:buChar char="▪"/>
            </a:pPr>
            <a:r>
              <a:rPr b="0" i="0" lang="en" sz="2400" u="none" cap="none" strike="noStrike">
                <a:solidFill>
                  <a:srgbClr val="595959"/>
                </a:solidFill>
                <a:latin typeface="Arial"/>
                <a:ea typeface="Arial"/>
                <a:cs typeface="Arial"/>
                <a:sym typeface="Arial"/>
              </a:rPr>
              <a:t>a soundscape</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Noto Sans"/>
              <a:buChar char="▪"/>
            </a:pPr>
            <a:r>
              <a:rPr b="0" i="0" lang="en" sz="2400" u="none" cap="none" strike="noStrike">
                <a:solidFill>
                  <a:srgbClr val="595959"/>
                </a:solidFill>
                <a:latin typeface="Arial"/>
                <a:ea typeface="Arial"/>
                <a:cs typeface="Arial"/>
                <a:sym typeface="Arial"/>
              </a:rPr>
              <a:t>an advertisement</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Noto Sans"/>
              <a:buChar char="▪"/>
            </a:pPr>
            <a:r>
              <a:rPr b="0" i="0" lang="en" sz="2400" u="none" cap="none" strike="noStrike">
                <a:solidFill>
                  <a:srgbClr val="595959"/>
                </a:solidFill>
                <a:latin typeface="Arial"/>
                <a:ea typeface="Arial"/>
                <a:cs typeface="Arial"/>
                <a:sym typeface="Arial"/>
              </a:rPr>
              <a:t>meeting minutes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Noto Sans"/>
              <a:buChar char="▪"/>
            </a:pPr>
            <a:r>
              <a:rPr b="0" i="0" lang="en" sz="2400" u="none" cap="none" strike="noStrike">
                <a:solidFill>
                  <a:srgbClr val="595959"/>
                </a:solidFill>
                <a:latin typeface="Arial"/>
                <a:ea typeface="Arial"/>
                <a:cs typeface="Arial"/>
                <a:sym typeface="Arial"/>
              </a:rPr>
              <a:t>a map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Noto Sans"/>
              <a:buChar char="▪"/>
            </a:pPr>
            <a:r>
              <a:rPr b="0" i="0" lang="en" sz="2400" u="none" cap="none" strike="noStrike">
                <a:solidFill>
                  <a:srgbClr val="595959"/>
                </a:solidFill>
                <a:latin typeface="Arial"/>
                <a:ea typeface="Arial"/>
                <a:cs typeface="Arial"/>
                <a:sym typeface="Arial"/>
              </a:rPr>
              <a:t>a photograph (you can use ai tools to help you with this!)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400"/>
              <a:buFont typeface="Noto Sans"/>
              <a:buChar char="▪"/>
            </a:pPr>
            <a:r>
              <a:rPr b="0" i="0" lang="en" sz="2400" u="none" cap="none" strike="noStrike">
                <a:solidFill>
                  <a:srgbClr val="595959"/>
                </a:solidFill>
                <a:latin typeface="Arial"/>
                <a:ea typeface="Arial"/>
                <a:cs typeface="Arial"/>
                <a:sym typeface="Arial"/>
              </a:rPr>
              <a:t>a official patent of a new technology</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1200"/>
              </a:spcAft>
              <a:buClr>
                <a:srgbClr val="000000"/>
              </a:buClr>
              <a:buSzPts val="2400"/>
              <a:buFont typeface="Noto Sans"/>
              <a:buChar char="▪"/>
            </a:pPr>
            <a:r>
              <a:rPr b="0" i="0" lang="en" sz="2400" u="none" cap="none" strike="noStrike">
                <a:solidFill>
                  <a:srgbClr val="595959"/>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24" name="Google Shape;224;p80"/>
          <p:cNvSpPr txBox="1"/>
          <p:nvPr/>
        </p:nvSpPr>
        <p:spPr>
          <a:xfrm>
            <a:off x="7429500" y="1079999"/>
            <a:ext cx="9850500" cy="567001"/>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Clr>
                <a:srgbClr val="000000"/>
              </a:buClr>
              <a:buSzPts val="3600"/>
              <a:buFont typeface="Arial"/>
              <a:buNone/>
            </a:pPr>
            <a:r>
              <a:rPr b="1" i="0" lang="en" sz="3600" u="none" cap="none" strike="noStrike">
                <a:solidFill>
                  <a:srgbClr val="262626"/>
                </a:solidFill>
                <a:latin typeface="Arial"/>
                <a:ea typeface="Arial"/>
                <a:cs typeface="Arial"/>
                <a:sym typeface="Arial"/>
              </a:rPr>
              <a:t>From futures images towards an artefact</a:t>
            </a:r>
            <a:endParaRPr b="1" i="0" sz="1400" u="none" cap="none" strike="noStrike">
              <a:solidFill>
                <a:srgbClr val="000000"/>
              </a:solidFill>
              <a:latin typeface="Arial"/>
              <a:ea typeface="Arial"/>
              <a:cs typeface="Arial"/>
              <a:sym typeface="Arial"/>
            </a:endParaRPr>
          </a:p>
        </p:txBody>
      </p:sp>
      <p:pic>
        <p:nvPicPr>
          <p:cNvPr descr="A black and white logo&#10;&#10;Description automatically generated with low confidence" id="225" name="Google Shape;225;p80">
            <a:hlinkClick r:id="rId3"/>
          </p:cNvPr>
          <p:cNvPicPr preferRelativeResize="0"/>
          <p:nvPr/>
        </p:nvPicPr>
        <p:blipFill rotWithShape="1">
          <a:blip r:embed="rId4">
            <a:alphaModFix/>
          </a:blip>
          <a:srcRect b="0" l="0" r="0" t="0"/>
          <a:stretch/>
        </p:blipFill>
        <p:spPr>
          <a:xfrm>
            <a:off x="631255" y="9062329"/>
            <a:ext cx="1617490" cy="1224671"/>
          </a:xfrm>
          <a:prstGeom prst="rect">
            <a:avLst/>
          </a:prstGeom>
          <a:noFill/>
          <a:ln>
            <a:noFill/>
          </a:ln>
        </p:spPr>
      </p:pic>
      <p:sp>
        <p:nvSpPr>
          <p:cNvPr id="226" name="Google Shape;226;p80"/>
          <p:cNvSpPr txBox="1"/>
          <p:nvPr/>
        </p:nvSpPr>
        <p:spPr>
          <a:xfrm>
            <a:off x="10800586" y="9576000"/>
            <a:ext cx="6572400" cy="575174"/>
          </a:xfrm>
          <a:prstGeom prst="rect">
            <a:avLst/>
          </a:prstGeom>
          <a:noFill/>
          <a:ln>
            <a:noFill/>
          </a:ln>
        </p:spPr>
        <p:txBody>
          <a:bodyPr anchorCtr="0" anchor="t" bIns="91425" lIns="0" spcFirstLastPara="1" rIns="91425" wrap="square" tIns="91425">
            <a:noAutofit/>
          </a:bodyPr>
          <a:lstStyle/>
          <a:p>
            <a:pPr indent="0" lvl="0" marL="0" marR="0" rtl="0" algn="r">
              <a:lnSpc>
                <a:spcPct val="115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FAST45 – Art School Futures Lab - </a:t>
            </a:r>
            <a:r>
              <a:rPr lang="en" sz="1800">
                <a:solidFill>
                  <a:schemeClr val="dk2"/>
                </a:solidFill>
              </a:rPr>
              <a:t>Dublin</a:t>
            </a:r>
            <a:endParaRPr b="0" i="0" sz="1400" u="none" cap="none" strike="noStrike">
              <a:solidFill>
                <a:srgbClr val="000000"/>
              </a:solidFill>
              <a:latin typeface="Arial"/>
              <a:ea typeface="Arial"/>
              <a:cs typeface="Arial"/>
              <a:sym typeface="Arial"/>
            </a:endParaRPr>
          </a:p>
        </p:txBody>
      </p:sp>
      <p:pic>
        <p:nvPicPr>
          <p:cNvPr id="227" name="Google Shape;227;p80"/>
          <p:cNvPicPr preferRelativeResize="0"/>
          <p:nvPr/>
        </p:nvPicPr>
        <p:blipFill rotWithShape="1">
          <a:blip r:embed="rId5">
            <a:alphaModFix/>
          </a:blip>
          <a:srcRect b="0" l="26187" r="7133" t="0"/>
          <a:stretch/>
        </p:blipFill>
        <p:spPr>
          <a:xfrm>
            <a:off x="1440000" y="1081176"/>
            <a:ext cx="5322750" cy="7558824"/>
          </a:xfrm>
          <a:prstGeom prst="rect">
            <a:avLst/>
          </a:prstGeom>
          <a:noFill/>
          <a:ln>
            <a:noFill/>
          </a:ln>
        </p:spPr>
      </p:pic>
      <p:sp>
        <p:nvSpPr>
          <p:cNvPr id="228" name="Google Shape;228;p80"/>
          <p:cNvSpPr txBox="1"/>
          <p:nvPr/>
        </p:nvSpPr>
        <p:spPr>
          <a:xfrm>
            <a:off x="1828800" y="1440873"/>
            <a:ext cx="332509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chemeClr val="accent5"/>
                </a:solidFill>
                <a:latin typeface="Arial"/>
                <a:ea typeface="Arial"/>
                <a:cs typeface="Arial"/>
                <a:sym typeface="Arial"/>
              </a:rPr>
              <a:t>Futures Archive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81"/>
          <p:cNvSpPr txBox="1"/>
          <p:nvPr/>
        </p:nvSpPr>
        <p:spPr>
          <a:xfrm>
            <a:off x="7429500" y="1847850"/>
            <a:ext cx="9850500" cy="6792150"/>
          </a:xfrm>
          <a:prstGeom prst="rect">
            <a:avLst/>
          </a:prstGeom>
          <a:noFill/>
          <a:ln>
            <a:noFill/>
          </a:ln>
        </p:spPr>
        <p:txBody>
          <a:bodyPr anchorCtr="0" anchor="t" bIns="180000" lIns="180000" spcFirstLastPara="1" rIns="180000" wrap="square" tIns="180000">
            <a:noAutofit/>
          </a:bodyPr>
          <a:lstStyle/>
          <a:p>
            <a:pPr indent="0" lvl="0" marL="0" marR="0" rtl="0" algn="l">
              <a:lnSpc>
                <a:spcPct val="100000"/>
              </a:lnSpc>
              <a:spcBef>
                <a:spcPts val="0"/>
              </a:spcBef>
              <a:spcAft>
                <a:spcPts val="0"/>
              </a:spcAft>
              <a:buClr>
                <a:srgbClr val="000000"/>
              </a:buClr>
              <a:buSzPts val="3200"/>
              <a:buFont typeface="Arial"/>
              <a:buNone/>
            </a:pPr>
            <a:r>
              <a:rPr b="1" i="0" lang="en" sz="3200" u="none" cap="none" strike="noStrike">
                <a:solidFill>
                  <a:srgbClr val="595959"/>
                </a:solidFill>
                <a:latin typeface="Avenir"/>
                <a:ea typeface="Avenir"/>
                <a:cs typeface="Avenir"/>
                <a:sym typeface="Avenir"/>
              </a:rPr>
              <a:t>Tell ‘the story’ of the object</a:t>
            </a:r>
            <a:r>
              <a:rPr b="0" i="0" lang="en" sz="3200" u="none" cap="none" strike="noStrike">
                <a:solidFill>
                  <a:srgbClr val="595959"/>
                </a:solidFill>
                <a:latin typeface="Avenir"/>
                <a:ea typeface="Avenir"/>
                <a:cs typeface="Avenir"/>
                <a:sym typeface="Avenir"/>
              </a:rPr>
              <a:t>. </a:t>
            </a:r>
            <a:endParaRPr b="0" i="0" sz="3200" u="none" cap="none" strike="noStrike">
              <a:solidFill>
                <a:srgbClr val="000000"/>
              </a:solidFill>
              <a:latin typeface="Avenir"/>
              <a:ea typeface="Avenir"/>
              <a:cs typeface="Avenir"/>
              <a:sym typeface="Avenir"/>
            </a:endParaRPr>
          </a:p>
          <a:p>
            <a:pPr indent="-457200" lvl="0" marL="457200" marR="0" rtl="0" algn="l">
              <a:lnSpc>
                <a:spcPct val="100000"/>
              </a:lnSpc>
              <a:spcBef>
                <a:spcPts val="1200"/>
              </a:spcBef>
              <a:spcAft>
                <a:spcPts val="0"/>
              </a:spcAft>
              <a:buClr>
                <a:srgbClr val="000000"/>
              </a:buClr>
              <a:buSzPts val="3200"/>
              <a:buFont typeface="Noto Sans"/>
              <a:buChar char="▪"/>
            </a:pPr>
            <a:r>
              <a:rPr b="0" i="0" lang="en" sz="3200" u="none" cap="none" strike="noStrike">
                <a:solidFill>
                  <a:schemeClr val="accent5"/>
                </a:solidFill>
                <a:latin typeface="Avenir"/>
                <a:ea typeface="Avenir"/>
                <a:cs typeface="Avenir"/>
                <a:sym typeface="Avenir"/>
              </a:rPr>
              <a:t>T</a:t>
            </a:r>
            <a:r>
              <a:rPr b="1" i="0" lang="en" sz="3200" u="none" cap="none" strike="noStrike">
                <a:solidFill>
                  <a:schemeClr val="accent5"/>
                </a:solidFill>
                <a:latin typeface="Avenir"/>
                <a:ea typeface="Avenir"/>
                <a:cs typeface="Avenir"/>
                <a:sym typeface="Avenir"/>
              </a:rPr>
              <a:t>he 5 W’s</a:t>
            </a:r>
            <a:r>
              <a:rPr b="0" i="0" lang="en" sz="3200" u="none" cap="none" strike="noStrike">
                <a:solidFill>
                  <a:schemeClr val="accent5"/>
                </a:solidFill>
                <a:latin typeface="Avenir"/>
                <a:ea typeface="Avenir"/>
                <a:cs typeface="Avenir"/>
                <a:sym typeface="Avenir"/>
              </a:rPr>
              <a:t>: </a:t>
            </a:r>
            <a:r>
              <a:rPr b="0" i="0" lang="en" sz="3200" u="none" cap="none" strike="noStrike">
                <a:solidFill>
                  <a:schemeClr val="dk2"/>
                </a:solidFill>
                <a:latin typeface="Avenir"/>
                <a:ea typeface="Avenir"/>
                <a:cs typeface="Avenir"/>
                <a:sym typeface="Avenir"/>
              </a:rPr>
              <a:t>when / what / who / where / why.</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3200"/>
              <a:buFont typeface="Noto Sans"/>
              <a:buChar char="▪"/>
            </a:pPr>
            <a:r>
              <a:rPr b="0" i="0" lang="en" sz="3200" u="none" cap="none" strike="noStrike">
                <a:solidFill>
                  <a:srgbClr val="595959"/>
                </a:solidFill>
                <a:latin typeface="Avenir"/>
                <a:ea typeface="Avenir"/>
                <a:cs typeface="Avenir"/>
                <a:sym typeface="Avenir"/>
              </a:rPr>
              <a:t>Describe the </a:t>
            </a:r>
            <a:r>
              <a:rPr b="1" i="0" lang="en" sz="3200" u="none" cap="none" strike="noStrike">
                <a:solidFill>
                  <a:schemeClr val="accent5"/>
                </a:solidFill>
                <a:latin typeface="Avenir"/>
                <a:ea typeface="Avenir"/>
                <a:cs typeface="Avenir"/>
                <a:sym typeface="Avenir"/>
              </a:rPr>
              <a:t>key components</a:t>
            </a:r>
            <a:r>
              <a:rPr b="0" i="0" lang="en" sz="3200" u="none" cap="none" strike="noStrike">
                <a:solidFill>
                  <a:schemeClr val="accent5"/>
                </a:solidFill>
                <a:latin typeface="Avenir"/>
                <a:ea typeface="Avenir"/>
                <a:cs typeface="Avenir"/>
                <a:sym typeface="Avenir"/>
              </a:rPr>
              <a:t> </a:t>
            </a:r>
            <a:r>
              <a:rPr b="0" i="0" lang="en" sz="3200" u="none" cap="none" strike="noStrike">
                <a:solidFill>
                  <a:srgbClr val="595959"/>
                </a:solidFill>
                <a:latin typeface="Avenir"/>
                <a:ea typeface="Avenir"/>
                <a:cs typeface="Avenir"/>
                <a:sym typeface="Avenir"/>
              </a:rPr>
              <a:t>and </a:t>
            </a:r>
            <a:r>
              <a:rPr b="1" i="0" lang="en" sz="3200" u="none" cap="none" strike="noStrike">
                <a:solidFill>
                  <a:schemeClr val="accent5"/>
                </a:solidFill>
                <a:latin typeface="Avenir"/>
                <a:ea typeface="Avenir"/>
                <a:cs typeface="Avenir"/>
                <a:sym typeface="Avenir"/>
              </a:rPr>
              <a:t>main principles</a:t>
            </a:r>
            <a:r>
              <a:rPr b="0" i="0" lang="en" sz="3200" u="none" cap="none" strike="noStrike">
                <a:solidFill>
                  <a:srgbClr val="595959"/>
                </a:solidFill>
                <a:latin typeface="Avenir"/>
                <a:ea typeface="Avenir"/>
                <a:cs typeface="Avenir"/>
                <a:sym typeface="Avenir"/>
              </a:rPr>
              <a:t> of the world in which the artefact ‘lives’. </a:t>
            </a:r>
            <a:endParaRPr b="0" i="0" sz="3200" u="none" cap="none" strike="noStrike">
              <a:solidFill>
                <a:srgbClr val="595959"/>
              </a:solidFill>
              <a:latin typeface="Avenir"/>
              <a:ea typeface="Avenir"/>
              <a:cs typeface="Avenir"/>
              <a:sym typeface="Avenir"/>
            </a:endParaRPr>
          </a:p>
          <a:p>
            <a:pPr indent="-457200" lvl="0" marL="457200" marR="0" rtl="0" algn="l">
              <a:lnSpc>
                <a:spcPct val="100000"/>
              </a:lnSpc>
              <a:spcBef>
                <a:spcPts val="0"/>
              </a:spcBef>
              <a:spcAft>
                <a:spcPts val="0"/>
              </a:spcAft>
              <a:buClr>
                <a:srgbClr val="000000"/>
              </a:buClr>
              <a:buSzPts val="3200"/>
              <a:buFont typeface="Noto Sans"/>
              <a:buChar char="▪"/>
            </a:pPr>
            <a:r>
              <a:rPr b="0" i="0" lang="en" sz="3200" u="none" cap="none" strike="noStrike">
                <a:solidFill>
                  <a:srgbClr val="595959"/>
                </a:solidFill>
                <a:latin typeface="Avenir"/>
                <a:ea typeface="Avenir"/>
                <a:cs typeface="Avenir"/>
                <a:sym typeface="Avenir"/>
              </a:rPr>
              <a:t>Describe the </a:t>
            </a:r>
            <a:r>
              <a:rPr b="1" i="0" lang="en" sz="3200" u="none" cap="none" strike="noStrike">
                <a:solidFill>
                  <a:schemeClr val="accent5"/>
                </a:solidFill>
                <a:latin typeface="Avenir"/>
                <a:ea typeface="Avenir"/>
                <a:cs typeface="Avenir"/>
                <a:sym typeface="Avenir"/>
              </a:rPr>
              <a:t>change drivers</a:t>
            </a:r>
            <a:r>
              <a:rPr b="0" i="0" lang="en" sz="3200" u="none" cap="none" strike="noStrike">
                <a:solidFill>
                  <a:schemeClr val="accent5"/>
                </a:solidFill>
                <a:latin typeface="Avenir"/>
                <a:ea typeface="Avenir"/>
                <a:cs typeface="Avenir"/>
                <a:sym typeface="Avenir"/>
              </a:rPr>
              <a:t> </a:t>
            </a:r>
            <a:r>
              <a:rPr b="0" i="0" lang="en" sz="3200" u="none" cap="none" strike="noStrike">
                <a:solidFill>
                  <a:srgbClr val="595959"/>
                </a:solidFill>
                <a:latin typeface="Avenir"/>
                <a:ea typeface="Avenir"/>
                <a:cs typeface="Avenir"/>
                <a:sym typeface="Avenir"/>
              </a:rPr>
              <a:t>that led to this situation, main principles, and key components of favorable culture.</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3200"/>
              <a:buFont typeface="Noto Sans"/>
              <a:buChar char="▪"/>
            </a:pPr>
            <a:r>
              <a:rPr b="0" i="0" lang="en" sz="3200" u="none" cap="none" strike="noStrike">
                <a:solidFill>
                  <a:srgbClr val="595959"/>
                </a:solidFill>
                <a:latin typeface="Avenir"/>
                <a:ea typeface="Avenir"/>
                <a:cs typeface="Avenir"/>
                <a:sym typeface="Avenir"/>
              </a:rPr>
              <a:t>Write in the </a:t>
            </a:r>
            <a:r>
              <a:rPr b="1" i="0" lang="en" sz="3200" u="none" cap="none" strike="noStrike">
                <a:solidFill>
                  <a:schemeClr val="accent5"/>
                </a:solidFill>
                <a:latin typeface="Avenir"/>
                <a:ea typeface="Avenir"/>
                <a:cs typeface="Avenir"/>
                <a:sym typeface="Avenir"/>
              </a:rPr>
              <a:t>present tense</a:t>
            </a:r>
            <a:r>
              <a:rPr b="0" i="0" lang="en" sz="3200" u="none" cap="none" strike="noStrike">
                <a:solidFill>
                  <a:srgbClr val="595959"/>
                </a:solidFill>
                <a:latin typeface="Avenir"/>
                <a:ea typeface="Avenir"/>
                <a:cs typeface="Avenir"/>
                <a:sym typeface="Avenir"/>
              </a:rPr>
              <a:t>. </a:t>
            </a:r>
            <a:endParaRPr b="0" i="0" sz="3200" u="none" cap="none" strike="noStrike">
              <a:solidFill>
                <a:srgbClr val="595959"/>
              </a:solidFill>
              <a:latin typeface="Avenir"/>
              <a:ea typeface="Avenir"/>
              <a:cs typeface="Avenir"/>
              <a:sym typeface="Avenir"/>
            </a:endParaRPr>
          </a:p>
          <a:p>
            <a:pPr indent="0" lvl="0" marL="0" marR="0" rtl="0" algn="l">
              <a:lnSpc>
                <a:spcPct val="100000"/>
              </a:lnSpc>
              <a:spcBef>
                <a:spcPts val="1200"/>
              </a:spcBef>
              <a:spcAft>
                <a:spcPts val="0"/>
              </a:spcAft>
              <a:buClr>
                <a:srgbClr val="000000"/>
              </a:buClr>
              <a:buSzPts val="3200"/>
              <a:buFont typeface="Arial"/>
              <a:buNone/>
            </a:pPr>
            <a:r>
              <a:rPr b="0" i="0" lang="en" sz="3200" u="none" cap="none" strike="noStrike">
                <a:solidFill>
                  <a:srgbClr val="595959"/>
                </a:solidFill>
                <a:latin typeface="Avenir"/>
                <a:ea typeface="Avenir"/>
                <a:cs typeface="Avenir"/>
                <a:sym typeface="Avenir"/>
              </a:rPr>
              <a:t>Title of the artefact / Materials that the artefact is made of / Name of the team members / Text for the label (max 230 words / 1200 characters)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3200"/>
              <a:buFont typeface="Arial"/>
              <a:buNone/>
            </a:pPr>
            <a:r>
              <a:t/>
            </a:r>
            <a:endParaRPr b="0" i="0" sz="3200" u="none" cap="none" strike="noStrike">
              <a:solidFill>
                <a:srgbClr val="595959"/>
              </a:solidFill>
              <a:latin typeface="Avenir"/>
              <a:ea typeface="Avenir"/>
              <a:cs typeface="Avenir"/>
              <a:sym typeface="Avenir"/>
            </a:endParaRPr>
          </a:p>
        </p:txBody>
      </p:sp>
      <p:sp>
        <p:nvSpPr>
          <p:cNvPr id="234" name="Google Shape;234;p81"/>
          <p:cNvSpPr txBox="1"/>
          <p:nvPr/>
        </p:nvSpPr>
        <p:spPr>
          <a:xfrm>
            <a:off x="7429500" y="1079999"/>
            <a:ext cx="9850500" cy="567001"/>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Clr>
                <a:srgbClr val="000000"/>
              </a:buClr>
              <a:buSzPts val="3600"/>
              <a:buFont typeface="Arial"/>
              <a:buNone/>
            </a:pPr>
            <a:r>
              <a:rPr b="1" i="0" lang="en" sz="3600" u="none" cap="none" strike="noStrike">
                <a:solidFill>
                  <a:srgbClr val="262626"/>
                </a:solidFill>
                <a:latin typeface="Arial"/>
                <a:ea typeface="Arial"/>
                <a:cs typeface="Arial"/>
                <a:sym typeface="Arial"/>
              </a:rPr>
              <a:t>The exhibition label</a:t>
            </a:r>
            <a:endParaRPr b="1" i="0" sz="1400" u="none" cap="none" strike="noStrike">
              <a:solidFill>
                <a:srgbClr val="000000"/>
              </a:solidFill>
              <a:latin typeface="Arial"/>
              <a:ea typeface="Arial"/>
              <a:cs typeface="Arial"/>
              <a:sym typeface="Arial"/>
            </a:endParaRPr>
          </a:p>
        </p:txBody>
      </p:sp>
      <p:pic>
        <p:nvPicPr>
          <p:cNvPr descr="A black and white logo&#10;&#10;Description automatically generated with low confidence" id="235" name="Google Shape;235;p81">
            <a:hlinkClick r:id="rId3"/>
          </p:cNvPr>
          <p:cNvPicPr preferRelativeResize="0"/>
          <p:nvPr/>
        </p:nvPicPr>
        <p:blipFill rotWithShape="1">
          <a:blip r:embed="rId4">
            <a:alphaModFix/>
          </a:blip>
          <a:srcRect b="0" l="0" r="0" t="0"/>
          <a:stretch/>
        </p:blipFill>
        <p:spPr>
          <a:xfrm>
            <a:off x="631255" y="9062329"/>
            <a:ext cx="1617490" cy="1224671"/>
          </a:xfrm>
          <a:prstGeom prst="rect">
            <a:avLst/>
          </a:prstGeom>
          <a:noFill/>
          <a:ln>
            <a:noFill/>
          </a:ln>
        </p:spPr>
      </p:pic>
      <p:sp>
        <p:nvSpPr>
          <p:cNvPr id="236" name="Google Shape;236;p81"/>
          <p:cNvSpPr txBox="1"/>
          <p:nvPr/>
        </p:nvSpPr>
        <p:spPr>
          <a:xfrm>
            <a:off x="10800586" y="9576000"/>
            <a:ext cx="6572400" cy="575174"/>
          </a:xfrm>
          <a:prstGeom prst="rect">
            <a:avLst/>
          </a:prstGeom>
          <a:noFill/>
          <a:ln>
            <a:noFill/>
          </a:ln>
        </p:spPr>
        <p:txBody>
          <a:bodyPr anchorCtr="0" anchor="t" bIns="91425" lIns="0" spcFirstLastPara="1" rIns="91425" wrap="square" tIns="91425">
            <a:noAutofit/>
          </a:bodyPr>
          <a:lstStyle/>
          <a:p>
            <a:pPr indent="0" lvl="0" marL="0" marR="0" rtl="0" algn="r">
              <a:lnSpc>
                <a:spcPct val="115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FAST45 – Art School Futures Lab - </a:t>
            </a:r>
            <a:r>
              <a:rPr lang="en" sz="1800">
                <a:solidFill>
                  <a:schemeClr val="dk2"/>
                </a:solidFill>
              </a:rPr>
              <a:t>Dublin</a:t>
            </a:r>
            <a:endParaRPr b="0" i="0" sz="1400" u="none" cap="none" strike="noStrike">
              <a:solidFill>
                <a:srgbClr val="000000"/>
              </a:solidFill>
              <a:latin typeface="Arial"/>
              <a:ea typeface="Arial"/>
              <a:cs typeface="Arial"/>
              <a:sym typeface="Arial"/>
            </a:endParaRPr>
          </a:p>
        </p:txBody>
      </p:sp>
      <p:pic>
        <p:nvPicPr>
          <p:cNvPr id="237" name="Google Shape;237;p81"/>
          <p:cNvPicPr preferRelativeResize="0"/>
          <p:nvPr/>
        </p:nvPicPr>
        <p:blipFill rotWithShape="1">
          <a:blip r:embed="rId5">
            <a:alphaModFix/>
          </a:blip>
          <a:srcRect b="0" l="26187" r="7133" t="0"/>
          <a:stretch/>
        </p:blipFill>
        <p:spPr>
          <a:xfrm>
            <a:off x="1440000" y="1081176"/>
            <a:ext cx="5322750" cy="7558824"/>
          </a:xfrm>
          <a:prstGeom prst="rect">
            <a:avLst/>
          </a:prstGeom>
          <a:noFill/>
          <a:ln>
            <a:noFill/>
          </a:ln>
        </p:spPr>
      </p:pic>
      <p:sp>
        <p:nvSpPr>
          <p:cNvPr id="238" name="Google Shape;238;p81"/>
          <p:cNvSpPr txBox="1"/>
          <p:nvPr/>
        </p:nvSpPr>
        <p:spPr>
          <a:xfrm>
            <a:off x="1828800" y="1440873"/>
            <a:ext cx="332509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chemeClr val="accent5"/>
                </a:solidFill>
                <a:latin typeface="Arial"/>
                <a:ea typeface="Arial"/>
                <a:cs typeface="Arial"/>
                <a:sym typeface="Arial"/>
              </a:rPr>
              <a:t>Futures Archive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82"/>
          <p:cNvSpPr txBox="1"/>
          <p:nvPr/>
        </p:nvSpPr>
        <p:spPr>
          <a:xfrm>
            <a:off x="1013885" y="1025782"/>
            <a:ext cx="9850500" cy="567001"/>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Clr>
                <a:srgbClr val="000000"/>
              </a:buClr>
              <a:buSzPts val="3600"/>
              <a:buFont typeface="Arial"/>
              <a:buNone/>
            </a:pPr>
            <a:r>
              <a:rPr b="1" i="0" lang="en" sz="3600" u="none" cap="none" strike="noStrike">
                <a:solidFill>
                  <a:srgbClr val="262626"/>
                </a:solidFill>
                <a:latin typeface="Arial"/>
                <a:ea typeface="Arial"/>
                <a:cs typeface="Arial"/>
                <a:sym typeface="Arial"/>
              </a:rPr>
              <a:t>The Futures Archive</a:t>
            </a:r>
            <a:endParaRPr b="1" i="0" sz="1400" u="none" cap="none" strike="noStrike">
              <a:solidFill>
                <a:srgbClr val="000000"/>
              </a:solidFill>
              <a:latin typeface="Arial"/>
              <a:ea typeface="Arial"/>
              <a:cs typeface="Arial"/>
              <a:sym typeface="Arial"/>
            </a:endParaRPr>
          </a:p>
        </p:txBody>
      </p:sp>
      <p:pic>
        <p:nvPicPr>
          <p:cNvPr id="248" name="Google Shape;248;p82"/>
          <p:cNvPicPr preferRelativeResize="0"/>
          <p:nvPr/>
        </p:nvPicPr>
        <p:blipFill rotWithShape="1">
          <a:blip r:embed="rId3">
            <a:alphaModFix/>
          </a:blip>
          <a:srcRect b="0" l="0" r="0" t="0"/>
          <a:stretch/>
        </p:blipFill>
        <p:spPr>
          <a:xfrm>
            <a:off x="1013885" y="1838782"/>
            <a:ext cx="16260229" cy="745966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83"/>
          <p:cNvSpPr txBox="1"/>
          <p:nvPr/>
        </p:nvSpPr>
        <p:spPr>
          <a:xfrm>
            <a:off x="1013885" y="1025782"/>
            <a:ext cx="9850500" cy="567001"/>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Clr>
                <a:srgbClr val="000000"/>
              </a:buClr>
              <a:buSzPts val="3600"/>
              <a:buFont typeface="Arial"/>
              <a:buNone/>
            </a:pPr>
            <a:r>
              <a:rPr b="1" i="0" lang="en" sz="3600" u="none" cap="none" strike="noStrike">
                <a:solidFill>
                  <a:srgbClr val="262626"/>
                </a:solidFill>
                <a:latin typeface="Arial"/>
                <a:ea typeface="Arial"/>
                <a:cs typeface="Arial"/>
                <a:sym typeface="Arial"/>
              </a:rPr>
              <a:t>The Futures Archive</a:t>
            </a:r>
            <a:endParaRPr b="1" i="0" sz="1400" u="none" cap="none" strike="noStrike">
              <a:solidFill>
                <a:srgbClr val="000000"/>
              </a:solidFill>
              <a:latin typeface="Arial"/>
              <a:ea typeface="Arial"/>
              <a:cs typeface="Arial"/>
              <a:sym typeface="Arial"/>
            </a:endParaRPr>
          </a:p>
        </p:txBody>
      </p:sp>
      <p:pic>
        <p:nvPicPr>
          <p:cNvPr id="254" name="Google Shape;254;p83"/>
          <p:cNvPicPr preferRelativeResize="0"/>
          <p:nvPr/>
        </p:nvPicPr>
        <p:blipFill rotWithShape="1">
          <a:blip r:embed="rId3">
            <a:alphaModFix/>
          </a:blip>
          <a:srcRect b="0" l="0" r="0" t="0"/>
          <a:stretch/>
        </p:blipFill>
        <p:spPr>
          <a:xfrm>
            <a:off x="915013" y="1897064"/>
            <a:ext cx="16260229" cy="745966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79"/>
          <p:cNvSpPr txBox="1"/>
          <p:nvPr/>
        </p:nvSpPr>
        <p:spPr>
          <a:xfrm>
            <a:off x="7429500" y="1847850"/>
            <a:ext cx="9850500" cy="6792150"/>
          </a:xfrm>
          <a:prstGeom prst="rect">
            <a:avLst/>
          </a:prstGeom>
          <a:noFill/>
          <a:ln>
            <a:noFill/>
          </a:ln>
        </p:spPr>
        <p:txBody>
          <a:bodyPr anchorCtr="0" anchor="t" bIns="180000" lIns="180000" spcFirstLastPara="1" rIns="180000" wrap="square" tIns="180000">
            <a:noAutofit/>
          </a:bodyPr>
          <a:lstStyle/>
          <a:p>
            <a:pPr indent="0" lvl="0" marL="0" marR="0" rtl="0" algn="l">
              <a:lnSpc>
                <a:spcPct val="100000"/>
              </a:lnSpc>
              <a:spcBef>
                <a:spcPts val="600"/>
              </a:spcBef>
              <a:spcAft>
                <a:spcPts val="0"/>
              </a:spcAft>
              <a:buClr>
                <a:srgbClr val="000000"/>
              </a:buClr>
              <a:buSzPts val="3200"/>
              <a:buFont typeface="Arial"/>
              <a:buNone/>
            </a:pPr>
            <a:r>
              <a:t/>
            </a:r>
            <a:endParaRPr b="0" i="0" sz="3200" u="none" cap="none" strike="noStrike">
              <a:solidFill>
                <a:srgbClr val="000000"/>
              </a:solidFill>
              <a:latin typeface="Avenir"/>
              <a:ea typeface="Avenir"/>
              <a:cs typeface="Avenir"/>
              <a:sym typeface="Avenir"/>
            </a:endParaRPr>
          </a:p>
          <a:p>
            <a:pPr indent="-457200" lvl="0" marL="457200" marR="0" rtl="0" algn="l">
              <a:lnSpc>
                <a:spcPct val="100000"/>
              </a:lnSpc>
              <a:spcBef>
                <a:spcPts val="1800"/>
              </a:spcBef>
              <a:spcAft>
                <a:spcPts val="0"/>
              </a:spcAft>
              <a:buClr>
                <a:srgbClr val="000000"/>
              </a:buClr>
              <a:buSzPts val="3200"/>
              <a:buFont typeface="Arial"/>
              <a:buChar char="•"/>
            </a:pPr>
            <a:r>
              <a:rPr b="1" i="0" lang="en" sz="3200" u="none" cap="none" strike="noStrike">
                <a:solidFill>
                  <a:srgbClr val="595959"/>
                </a:solidFill>
                <a:latin typeface="Avenir"/>
                <a:ea typeface="Avenir"/>
                <a:cs typeface="Avenir"/>
                <a:sym typeface="Avenir"/>
              </a:rPr>
              <a:t>Brainstorm on the question what future artifacts (</a:t>
            </a:r>
            <a:r>
              <a:rPr b="1" i="1" lang="en" sz="3200" u="none" cap="none" strike="noStrike">
                <a:solidFill>
                  <a:srgbClr val="595959"/>
                </a:solidFill>
                <a:latin typeface="Avenir"/>
                <a:ea typeface="Avenir"/>
                <a:cs typeface="Avenir"/>
                <a:sym typeface="Avenir"/>
              </a:rPr>
              <a:t>archive objects</a:t>
            </a:r>
            <a:r>
              <a:rPr b="1" i="0" lang="en" sz="3200" u="none" cap="none" strike="noStrike">
                <a:solidFill>
                  <a:srgbClr val="595959"/>
                </a:solidFill>
                <a:latin typeface="Avenir"/>
                <a:ea typeface="Avenir"/>
                <a:cs typeface="Avenir"/>
                <a:sym typeface="Avenir"/>
              </a:rPr>
              <a:t>) could tell something about 2045, </a:t>
            </a:r>
            <a:r>
              <a:rPr b="0" i="0" lang="en" sz="3200" u="none" cap="none" strike="noStrike">
                <a:solidFill>
                  <a:srgbClr val="595959"/>
                </a:solidFill>
                <a:latin typeface="Avenir"/>
                <a:ea typeface="Avenir"/>
                <a:cs typeface="Avenir"/>
                <a:sym typeface="Avenir"/>
              </a:rPr>
              <a:t>incorporating the topics and ideas that you have discussed within the future image.</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600"/>
              </a:spcBef>
              <a:spcAft>
                <a:spcPts val="0"/>
              </a:spcAft>
              <a:buClr>
                <a:srgbClr val="000000"/>
              </a:buClr>
              <a:buSzPts val="3200"/>
              <a:buFont typeface="Arial"/>
              <a:buChar char="•"/>
            </a:pPr>
            <a:r>
              <a:rPr b="0" i="0" lang="en" sz="3200" u="none" cap="none" strike="noStrike">
                <a:solidFill>
                  <a:srgbClr val="595959"/>
                </a:solidFill>
                <a:latin typeface="Avenir"/>
                <a:ea typeface="Avenir"/>
                <a:cs typeface="Avenir"/>
                <a:sym typeface="Avenir"/>
              </a:rPr>
              <a:t>D</a:t>
            </a:r>
            <a:r>
              <a:rPr b="1" i="0" lang="en" sz="3200" u="none" cap="none" strike="noStrike">
                <a:solidFill>
                  <a:srgbClr val="595959"/>
                </a:solidFill>
                <a:latin typeface="Avenir"/>
                <a:ea typeface="Avenir"/>
                <a:cs typeface="Avenir"/>
                <a:sym typeface="Avenir"/>
              </a:rPr>
              <a:t>ecide which artefact you will create</a:t>
            </a:r>
            <a:r>
              <a:rPr b="0" i="0" lang="en" sz="3200" u="none" cap="none" strike="noStrike">
                <a:solidFill>
                  <a:srgbClr val="595959"/>
                </a:solidFill>
                <a:latin typeface="Avenir"/>
                <a:ea typeface="Avenir"/>
                <a:cs typeface="Avenir"/>
                <a:sym typeface="Avenir"/>
              </a:rPr>
              <a:t> (you can work as a group, a duo, or individually).</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600"/>
              </a:spcBef>
              <a:spcAft>
                <a:spcPts val="0"/>
              </a:spcAft>
              <a:buClr>
                <a:srgbClr val="000000"/>
              </a:buClr>
              <a:buSzPts val="3200"/>
              <a:buFont typeface="Arial"/>
              <a:buChar char="•"/>
            </a:pPr>
            <a:r>
              <a:rPr b="1" i="0" lang="en" sz="3200" u="none" cap="none" strike="noStrike">
                <a:solidFill>
                  <a:srgbClr val="595959"/>
                </a:solidFill>
                <a:latin typeface="Avenir"/>
                <a:ea typeface="Avenir"/>
                <a:cs typeface="Avenir"/>
                <a:sym typeface="Avenir"/>
              </a:rPr>
              <a:t>Start creating! </a:t>
            </a:r>
            <a:r>
              <a:rPr b="0" i="0" lang="en" sz="3200" u="none" cap="none" strike="noStrike">
                <a:solidFill>
                  <a:srgbClr val="595959"/>
                </a:solidFill>
                <a:latin typeface="Avenir"/>
                <a:ea typeface="Avenir"/>
                <a:cs typeface="Avenir"/>
                <a:sym typeface="Avenir"/>
              </a:rPr>
              <a:t>Don’t forget to take enough time to write the exhibition label.</a:t>
            </a:r>
            <a:endParaRPr b="0" i="0" sz="3200" u="none" cap="none" strike="noStrike">
              <a:solidFill>
                <a:srgbClr val="262626"/>
              </a:solidFill>
              <a:latin typeface="Avenir"/>
              <a:ea typeface="Avenir"/>
              <a:cs typeface="Avenir"/>
              <a:sym typeface="Avenir"/>
            </a:endParaRPr>
          </a:p>
        </p:txBody>
      </p:sp>
      <p:sp>
        <p:nvSpPr>
          <p:cNvPr id="260" name="Google Shape;260;p79"/>
          <p:cNvSpPr txBox="1"/>
          <p:nvPr/>
        </p:nvSpPr>
        <p:spPr>
          <a:xfrm>
            <a:off x="7429500" y="1079999"/>
            <a:ext cx="9850500" cy="567001"/>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Clr>
                <a:srgbClr val="000000"/>
              </a:buClr>
              <a:buSzPts val="3600"/>
              <a:buFont typeface="Arial"/>
              <a:buNone/>
            </a:pPr>
            <a:r>
              <a:rPr b="1" i="0" lang="en" sz="3600" u="none" cap="none" strike="noStrike">
                <a:solidFill>
                  <a:srgbClr val="262626"/>
                </a:solidFill>
                <a:latin typeface="Arial"/>
                <a:ea typeface="Arial"/>
                <a:cs typeface="Arial"/>
                <a:sym typeface="Arial"/>
              </a:rPr>
              <a:t>Steps to take</a:t>
            </a:r>
            <a:endParaRPr b="1" i="0" sz="1400" u="none" cap="none" strike="noStrike">
              <a:solidFill>
                <a:srgbClr val="000000"/>
              </a:solidFill>
              <a:latin typeface="Arial"/>
              <a:ea typeface="Arial"/>
              <a:cs typeface="Arial"/>
              <a:sym typeface="Arial"/>
            </a:endParaRPr>
          </a:p>
        </p:txBody>
      </p:sp>
      <p:pic>
        <p:nvPicPr>
          <p:cNvPr descr="A black and white logo&#10;&#10;Description automatically generated with low confidence" id="261" name="Google Shape;261;p79">
            <a:hlinkClick r:id="rId3"/>
          </p:cNvPr>
          <p:cNvPicPr preferRelativeResize="0"/>
          <p:nvPr/>
        </p:nvPicPr>
        <p:blipFill rotWithShape="1">
          <a:blip r:embed="rId4">
            <a:alphaModFix/>
          </a:blip>
          <a:srcRect b="0" l="0" r="0" t="0"/>
          <a:stretch/>
        </p:blipFill>
        <p:spPr>
          <a:xfrm>
            <a:off x="631255" y="9062329"/>
            <a:ext cx="1617490" cy="1224671"/>
          </a:xfrm>
          <a:prstGeom prst="rect">
            <a:avLst/>
          </a:prstGeom>
          <a:noFill/>
          <a:ln>
            <a:noFill/>
          </a:ln>
        </p:spPr>
      </p:pic>
      <p:sp>
        <p:nvSpPr>
          <p:cNvPr id="262" name="Google Shape;262;p79"/>
          <p:cNvSpPr txBox="1"/>
          <p:nvPr/>
        </p:nvSpPr>
        <p:spPr>
          <a:xfrm>
            <a:off x="10800586" y="9576000"/>
            <a:ext cx="6572400" cy="575174"/>
          </a:xfrm>
          <a:prstGeom prst="rect">
            <a:avLst/>
          </a:prstGeom>
          <a:noFill/>
          <a:ln>
            <a:noFill/>
          </a:ln>
        </p:spPr>
        <p:txBody>
          <a:bodyPr anchorCtr="0" anchor="t" bIns="91425" lIns="0" spcFirstLastPara="1" rIns="91425" wrap="square" tIns="91425">
            <a:noAutofit/>
          </a:bodyPr>
          <a:lstStyle/>
          <a:p>
            <a:pPr indent="0" lvl="0" marL="0" marR="0" rtl="0" algn="r">
              <a:lnSpc>
                <a:spcPct val="115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FAST45 – Art School Futures Lab - </a:t>
            </a:r>
            <a:r>
              <a:rPr lang="en" sz="1800">
                <a:solidFill>
                  <a:schemeClr val="dk2"/>
                </a:solidFill>
              </a:rPr>
              <a:t>Dublin</a:t>
            </a:r>
            <a:endParaRPr b="0" i="0" sz="1400" u="none" cap="none" strike="noStrike">
              <a:solidFill>
                <a:srgbClr val="000000"/>
              </a:solidFill>
              <a:latin typeface="Arial"/>
              <a:ea typeface="Arial"/>
              <a:cs typeface="Arial"/>
              <a:sym typeface="Arial"/>
            </a:endParaRPr>
          </a:p>
        </p:txBody>
      </p:sp>
      <p:pic>
        <p:nvPicPr>
          <p:cNvPr id="263" name="Google Shape;263;p79"/>
          <p:cNvPicPr preferRelativeResize="0"/>
          <p:nvPr/>
        </p:nvPicPr>
        <p:blipFill rotWithShape="1">
          <a:blip r:embed="rId5">
            <a:alphaModFix/>
          </a:blip>
          <a:srcRect b="0" l="26187" r="7133" t="0"/>
          <a:stretch/>
        </p:blipFill>
        <p:spPr>
          <a:xfrm>
            <a:off x="1440000" y="1081176"/>
            <a:ext cx="5322750" cy="7558824"/>
          </a:xfrm>
          <a:prstGeom prst="rect">
            <a:avLst/>
          </a:prstGeom>
          <a:noFill/>
          <a:ln>
            <a:noFill/>
          </a:ln>
        </p:spPr>
      </p:pic>
      <p:sp>
        <p:nvSpPr>
          <p:cNvPr id="264" name="Google Shape;264;p79"/>
          <p:cNvSpPr txBox="1"/>
          <p:nvPr/>
        </p:nvSpPr>
        <p:spPr>
          <a:xfrm>
            <a:off x="1828800" y="1440873"/>
            <a:ext cx="332509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chemeClr val="accent5"/>
                </a:solidFill>
                <a:latin typeface="Arial"/>
                <a:ea typeface="Arial"/>
                <a:cs typeface="Arial"/>
                <a:sym typeface="Arial"/>
              </a:rPr>
              <a:t>Futures Archive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172ca553539_0_13"/>
          <p:cNvSpPr txBox="1"/>
          <p:nvPr/>
        </p:nvSpPr>
        <p:spPr>
          <a:xfrm>
            <a:off x="7429500" y="1847850"/>
            <a:ext cx="9850500" cy="6792300"/>
          </a:xfrm>
          <a:prstGeom prst="rect">
            <a:avLst/>
          </a:prstGeom>
          <a:noFill/>
          <a:ln>
            <a:noFill/>
          </a:ln>
        </p:spPr>
        <p:txBody>
          <a:bodyPr anchorCtr="0" anchor="t" bIns="180000" lIns="180000" spcFirstLastPara="1" rIns="180000" wrap="square" tIns="180000">
            <a:noAutofit/>
          </a:bodyPr>
          <a:lstStyle/>
          <a:p>
            <a:pPr indent="0" lvl="0" marL="0" marR="0" rtl="0" algn="l">
              <a:lnSpc>
                <a:spcPct val="100000"/>
              </a:lnSpc>
              <a:spcBef>
                <a:spcPts val="1800"/>
              </a:spcBef>
              <a:spcAft>
                <a:spcPts val="0"/>
              </a:spcAft>
              <a:buClr>
                <a:srgbClr val="000000"/>
              </a:buClr>
              <a:buSzPts val="3200"/>
              <a:buFont typeface="Arial"/>
              <a:buNone/>
            </a:pPr>
            <a:r>
              <a:t/>
            </a:r>
            <a:endParaRPr b="0" i="0" sz="3200" u="none" cap="none" strike="noStrike">
              <a:solidFill>
                <a:srgbClr val="595959"/>
              </a:solidFill>
              <a:latin typeface="Avenir"/>
              <a:ea typeface="Avenir"/>
              <a:cs typeface="Avenir"/>
              <a:sym typeface="Avenir"/>
            </a:endParaRPr>
          </a:p>
          <a:p>
            <a:pPr indent="0" lvl="0" marL="0" marR="0" rtl="0" algn="l">
              <a:lnSpc>
                <a:spcPct val="100000"/>
              </a:lnSpc>
              <a:spcBef>
                <a:spcPts val="1800"/>
              </a:spcBef>
              <a:spcAft>
                <a:spcPts val="0"/>
              </a:spcAft>
              <a:buClr>
                <a:srgbClr val="000000"/>
              </a:buClr>
              <a:buSzPts val="3200"/>
              <a:buFont typeface="Arial"/>
              <a:buNone/>
            </a:pPr>
            <a:r>
              <a:t/>
            </a:r>
            <a:endParaRPr b="0" i="0" sz="3200" u="none" cap="none" strike="noStrike">
              <a:solidFill>
                <a:srgbClr val="595959"/>
              </a:solidFill>
              <a:latin typeface="Avenir"/>
              <a:ea typeface="Avenir"/>
              <a:cs typeface="Avenir"/>
              <a:sym typeface="Avenir"/>
            </a:endParaRPr>
          </a:p>
          <a:p>
            <a:pPr indent="0" lvl="0" marL="0" marR="0" rtl="0" algn="l">
              <a:lnSpc>
                <a:spcPct val="100000"/>
              </a:lnSpc>
              <a:spcBef>
                <a:spcPts val="1800"/>
              </a:spcBef>
              <a:spcAft>
                <a:spcPts val="1200"/>
              </a:spcAft>
              <a:buClr>
                <a:srgbClr val="000000"/>
              </a:buClr>
              <a:buSzPts val="3200"/>
              <a:buFont typeface="Arial"/>
              <a:buNone/>
            </a:pPr>
            <a:r>
              <a:rPr b="0" i="0" lang="en" sz="3200" u="none" cap="none" strike="noStrike">
                <a:solidFill>
                  <a:srgbClr val="595959"/>
                </a:solidFill>
                <a:latin typeface="Avenir"/>
                <a:ea typeface="Avenir"/>
                <a:cs typeface="Avenir"/>
                <a:sym typeface="Avenir"/>
              </a:rPr>
              <a:t>Present your artefact for the group (max. 3’)</a:t>
            </a:r>
            <a:endParaRPr b="0" i="0" sz="3200" u="none" cap="none" strike="noStrike">
              <a:solidFill>
                <a:srgbClr val="595959"/>
              </a:solidFill>
              <a:latin typeface="Avenir"/>
              <a:ea typeface="Avenir"/>
              <a:cs typeface="Avenir"/>
              <a:sym typeface="Avenir"/>
            </a:endParaRPr>
          </a:p>
        </p:txBody>
      </p:sp>
      <p:sp>
        <p:nvSpPr>
          <p:cNvPr id="270" name="Google Shape;270;g172ca553539_0_13"/>
          <p:cNvSpPr txBox="1"/>
          <p:nvPr/>
        </p:nvSpPr>
        <p:spPr>
          <a:xfrm>
            <a:off x="7429500" y="1079999"/>
            <a:ext cx="9850500" cy="567000"/>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Clr>
                <a:srgbClr val="000000"/>
              </a:buClr>
              <a:buSzPts val="3600"/>
              <a:buFont typeface="Arial"/>
              <a:buNone/>
            </a:pPr>
            <a:r>
              <a:rPr b="1" i="0" lang="en" sz="3600" u="none" cap="none" strike="noStrike">
                <a:solidFill>
                  <a:srgbClr val="262626"/>
                </a:solidFill>
                <a:latin typeface="Arial"/>
                <a:ea typeface="Arial"/>
                <a:cs typeface="Arial"/>
                <a:sym typeface="Arial"/>
              </a:rPr>
              <a:t>Present your artefact</a:t>
            </a:r>
            <a:endParaRPr b="1" i="0" sz="1400" u="none" cap="none" strike="noStrike">
              <a:solidFill>
                <a:srgbClr val="000000"/>
              </a:solidFill>
              <a:latin typeface="Arial"/>
              <a:ea typeface="Arial"/>
              <a:cs typeface="Arial"/>
              <a:sym typeface="Arial"/>
            </a:endParaRPr>
          </a:p>
        </p:txBody>
      </p:sp>
      <p:pic>
        <p:nvPicPr>
          <p:cNvPr descr="A black and white logo&#10;&#10;Description automatically generated with low confidence" id="271" name="Google Shape;271;g172ca553539_0_13">
            <a:hlinkClick r:id="rId3"/>
          </p:cNvPr>
          <p:cNvPicPr preferRelativeResize="0"/>
          <p:nvPr/>
        </p:nvPicPr>
        <p:blipFill rotWithShape="1">
          <a:blip r:embed="rId4">
            <a:alphaModFix/>
          </a:blip>
          <a:srcRect b="0" l="0" r="0" t="0"/>
          <a:stretch/>
        </p:blipFill>
        <p:spPr>
          <a:xfrm>
            <a:off x="631255" y="9062329"/>
            <a:ext cx="1617490" cy="1224671"/>
          </a:xfrm>
          <a:prstGeom prst="rect">
            <a:avLst/>
          </a:prstGeom>
          <a:noFill/>
          <a:ln>
            <a:noFill/>
          </a:ln>
        </p:spPr>
      </p:pic>
      <p:sp>
        <p:nvSpPr>
          <p:cNvPr id="272" name="Google Shape;272;g172ca553539_0_13"/>
          <p:cNvSpPr txBox="1"/>
          <p:nvPr/>
        </p:nvSpPr>
        <p:spPr>
          <a:xfrm>
            <a:off x="10800586" y="9576000"/>
            <a:ext cx="6572400" cy="575100"/>
          </a:xfrm>
          <a:prstGeom prst="rect">
            <a:avLst/>
          </a:prstGeom>
          <a:noFill/>
          <a:ln>
            <a:noFill/>
          </a:ln>
        </p:spPr>
        <p:txBody>
          <a:bodyPr anchorCtr="0" anchor="t" bIns="91425" lIns="0" spcFirstLastPara="1" rIns="91425" wrap="square" tIns="91425">
            <a:noAutofit/>
          </a:bodyPr>
          <a:lstStyle/>
          <a:p>
            <a:pPr indent="0" lvl="0" marL="0" marR="0" rtl="0" algn="r">
              <a:lnSpc>
                <a:spcPct val="115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FAST45 – Art School Futures Lab - </a:t>
            </a:r>
            <a:r>
              <a:rPr lang="en" sz="1800">
                <a:solidFill>
                  <a:schemeClr val="dk2"/>
                </a:solidFill>
              </a:rPr>
              <a:t>Dublin</a:t>
            </a:r>
            <a:endParaRPr b="0" i="0" sz="1400" u="none" cap="none" strike="noStrike">
              <a:solidFill>
                <a:srgbClr val="000000"/>
              </a:solidFill>
              <a:latin typeface="Arial"/>
              <a:ea typeface="Arial"/>
              <a:cs typeface="Arial"/>
              <a:sym typeface="Arial"/>
            </a:endParaRPr>
          </a:p>
        </p:txBody>
      </p:sp>
      <p:pic>
        <p:nvPicPr>
          <p:cNvPr id="273" name="Google Shape;273;g172ca553539_0_13"/>
          <p:cNvPicPr preferRelativeResize="0"/>
          <p:nvPr/>
        </p:nvPicPr>
        <p:blipFill rotWithShape="1">
          <a:blip r:embed="rId5">
            <a:alphaModFix/>
          </a:blip>
          <a:srcRect b="0" l="26184" r="7134" t="0"/>
          <a:stretch/>
        </p:blipFill>
        <p:spPr>
          <a:xfrm>
            <a:off x="1440000" y="1081176"/>
            <a:ext cx="5322750" cy="7558825"/>
          </a:xfrm>
          <a:prstGeom prst="rect">
            <a:avLst/>
          </a:prstGeom>
          <a:noFill/>
          <a:ln>
            <a:noFill/>
          </a:ln>
        </p:spPr>
      </p:pic>
      <p:sp>
        <p:nvSpPr>
          <p:cNvPr id="274" name="Google Shape;274;g172ca553539_0_13"/>
          <p:cNvSpPr txBox="1"/>
          <p:nvPr/>
        </p:nvSpPr>
        <p:spPr>
          <a:xfrm>
            <a:off x="1828800" y="1440873"/>
            <a:ext cx="3325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chemeClr val="accent5"/>
                </a:solidFill>
                <a:latin typeface="Arial"/>
                <a:ea typeface="Arial"/>
                <a:cs typeface="Arial"/>
                <a:sym typeface="Arial"/>
              </a:rPr>
              <a:t>Futures Archive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64"/>
          <p:cNvSpPr txBox="1"/>
          <p:nvPr/>
        </p:nvSpPr>
        <p:spPr>
          <a:xfrm>
            <a:off x="7429500" y="1847850"/>
            <a:ext cx="9850500" cy="6792150"/>
          </a:xfrm>
          <a:prstGeom prst="rect">
            <a:avLst/>
          </a:prstGeom>
          <a:noFill/>
          <a:ln>
            <a:noFill/>
          </a:ln>
        </p:spPr>
        <p:txBody>
          <a:bodyPr anchorCtr="0" anchor="t" bIns="180000" lIns="180000" spcFirstLastPara="1" rIns="180000" wrap="square" tIns="180000">
            <a:noAutofit/>
          </a:bodyPr>
          <a:lstStyle/>
          <a:p>
            <a:pPr indent="-457200" lvl="0" marL="457200" marR="0" rtl="0" algn="l">
              <a:lnSpc>
                <a:spcPct val="150000"/>
              </a:lnSpc>
              <a:spcBef>
                <a:spcPts val="0"/>
              </a:spcBef>
              <a:spcAft>
                <a:spcPts val="0"/>
              </a:spcAft>
              <a:buClr>
                <a:srgbClr val="000000"/>
              </a:buClr>
              <a:buSzPts val="2400"/>
              <a:buFont typeface="Noto Sans"/>
              <a:buChar char="▪"/>
            </a:pPr>
            <a:r>
              <a:rPr b="0" i="0" lang="en" sz="3200" u="none" cap="none" strike="noStrike">
                <a:solidFill>
                  <a:srgbClr val="000000"/>
                </a:solidFill>
                <a:latin typeface="Avenir"/>
                <a:ea typeface="Avenir"/>
                <a:cs typeface="Avenir"/>
                <a:sym typeface="Avenir"/>
              </a:rPr>
              <a:t>Everyone's ideas and perspectives are valuable</a:t>
            </a:r>
            <a:endParaRPr b="0" i="0" sz="18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Noto Sans"/>
              <a:buChar char="▪"/>
            </a:pPr>
            <a:r>
              <a:rPr b="0" i="0" lang="en" sz="3200" u="none" cap="none" strike="noStrike">
                <a:solidFill>
                  <a:srgbClr val="000000"/>
                </a:solidFill>
                <a:latin typeface="Avenir"/>
                <a:ea typeface="Avenir"/>
                <a:cs typeface="Avenir"/>
                <a:sym typeface="Avenir"/>
              </a:rPr>
              <a:t>Give space for each group member</a:t>
            </a:r>
            <a:endParaRPr b="0" i="0" sz="1800" u="none" cap="none" strike="noStrike">
              <a:solidFill>
                <a:srgbClr val="000000"/>
              </a:solidFill>
              <a:latin typeface="Arial"/>
              <a:ea typeface="Arial"/>
              <a:cs typeface="Arial"/>
              <a:sym typeface="Arial"/>
            </a:endParaRPr>
          </a:p>
          <a:p>
            <a:pPr indent="-457200" lvl="0" marL="457200" marR="0" rtl="0" algn="l">
              <a:lnSpc>
                <a:spcPct val="150000"/>
              </a:lnSpc>
              <a:spcBef>
                <a:spcPts val="0"/>
              </a:spcBef>
              <a:spcAft>
                <a:spcPts val="0"/>
              </a:spcAft>
              <a:buClr>
                <a:srgbClr val="000000"/>
              </a:buClr>
              <a:buSzPts val="2400"/>
              <a:buFont typeface="Noto Sans"/>
              <a:buChar char="▪"/>
            </a:pPr>
            <a:r>
              <a:rPr b="0" i="0" lang="en" sz="3200" u="none" cap="none" strike="noStrike">
                <a:solidFill>
                  <a:srgbClr val="000000"/>
                </a:solidFill>
                <a:latin typeface="Avenir"/>
                <a:ea typeface="Avenir"/>
                <a:cs typeface="Avenir"/>
                <a:sym typeface="Avenir"/>
              </a:rPr>
              <a:t>Use all your experience</a:t>
            </a:r>
            <a:endParaRPr b="0" i="0" sz="1800" u="none" cap="none" strike="noStrike">
              <a:solidFill>
                <a:srgbClr val="000000"/>
              </a:solidFill>
              <a:latin typeface="Arial"/>
              <a:ea typeface="Arial"/>
              <a:cs typeface="Arial"/>
              <a:sym typeface="Arial"/>
            </a:endParaRPr>
          </a:p>
          <a:p>
            <a:pPr indent="-457200" lvl="0" marL="457200" marR="0" rtl="0" algn="l">
              <a:lnSpc>
                <a:spcPct val="150000"/>
              </a:lnSpc>
              <a:spcBef>
                <a:spcPts val="600"/>
              </a:spcBef>
              <a:spcAft>
                <a:spcPts val="0"/>
              </a:spcAft>
              <a:buClr>
                <a:srgbClr val="000000"/>
              </a:buClr>
              <a:buSzPts val="2400"/>
              <a:buFont typeface="Noto Sans"/>
              <a:buChar char="▪"/>
            </a:pPr>
            <a:r>
              <a:rPr b="0" i="0" lang="en" sz="3200" u="none" cap="none" strike="noStrike">
                <a:solidFill>
                  <a:srgbClr val="000000"/>
                </a:solidFill>
                <a:latin typeface="Avenir"/>
                <a:ea typeface="Avenir"/>
                <a:cs typeface="Avenir"/>
                <a:sym typeface="Avenir"/>
              </a:rPr>
              <a:t>There are no wrong ideas – futures are different from today</a:t>
            </a:r>
            <a:endParaRPr b="0" i="0" sz="1800" u="none" cap="none" strike="noStrike">
              <a:solidFill>
                <a:srgbClr val="000000"/>
              </a:solidFill>
              <a:latin typeface="Arial"/>
              <a:ea typeface="Arial"/>
              <a:cs typeface="Arial"/>
              <a:sym typeface="Arial"/>
            </a:endParaRPr>
          </a:p>
          <a:p>
            <a:pPr indent="-342900" lvl="0" marL="342900" marR="0" rtl="0" algn="l">
              <a:lnSpc>
                <a:spcPct val="150000"/>
              </a:lnSpc>
              <a:spcBef>
                <a:spcPts val="0"/>
              </a:spcBef>
              <a:spcAft>
                <a:spcPts val="0"/>
              </a:spcAft>
              <a:buClr>
                <a:srgbClr val="284681"/>
              </a:buClr>
              <a:buSzPts val="2400"/>
              <a:buFont typeface="Arial"/>
              <a:buChar char="•"/>
            </a:pPr>
            <a:r>
              <a:rPr b="1" i="0" lang="en" sz="3200" u="none" cap="none" strike="noStrike">
                <a:solidFill>
                  <a:srgbClr val="284681"/>
                </a:solidFill>
                <a:latin typeface="Avenir"/>
                <a:ea typeface="Avenir"/>
                <a:cs typeface="Avenir"/>
                <a:sym typeface="Avenir"/>
              </a:rPr>
              <a:t>Wild ideas – use bold imagination</a:t>
            </a:r>
            <a:r>
              <a:rPr b="1" i="0" lang="en" sz="3200" u="none" cap="none" strike="noStrike">
                <a:solidFill>
                  <a:srgbClr val="000000"/>
                </a:solidFill>
                <a:latin typeface="Avenir"/>
                <a:ea typeface="Avenir"/>
                <a:cs typeface="Avenir"/>
                <a:sym typeface="Avenir"/>
              </a:rPr>
              <a:t>!	</a:t>
            </a:r>
            <a:endParaRPr b="0" i="0" sz="3200" u="none" cap="none" strike="noStrike">
              <a:solidFill>
                <a:srgbClr val="262626"/>
              </a:solidFill>
              <a:latin typeface="Arial"/>
              <a:ea typeface="Arial"/>
              <a:cs typeface="Arial"/>
              <a:sym typeface="Arial"/>
            </a:endParaRPr>
          </a:p>
        </p:txBody>
      </p:sp>
      <p:sp>
        <p:nvSpPr>
          <p:cNvPr id="65" name="Google Shape;65;p64"/>
          <p:cNvSpPr txBox="1"/>
          <p:nvPr/>
        </p:nvSpPr>
        <p:spPr>
          <a:xfrm>
            <a:off x="7429500" y="1079999"/>
            <a:ext cx="9850500" cy="567001"/>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Clr>
                <a:srgbClr val="000000"/>
              </a:buClr>
              <a:buSzPts val="3600"/>
              <a:buFont typeface="Arial"/>
              <a:buNone/>
            </a:pPr>
            <a:r>
              <a:rPr b="1" i="0" lang="en" sz="3600" u="none" cap="none" strike="noStrike">
                <a:solidFill>
                  <a:srgbClr val="262626"/>
                </a:solidFill>
                <a:latin typeface="Arial"/>
                <a:ea typeface="Arial"/>
                <a:cs typeface="Arial"/>
                <a:sym typeface="Arial"/>
              </a:rPr>
              <a:t>The lab’s ethos</a:t>
            </a:r>
            <a:endParaRPr b="1" i="0" sz="1400" u="none" cap="none" strike="noStrike">
              <a:solidFill>
                <a:srgbClr val="000000"/>
              </a:solidFill>
              <a:latin typeface="Arial"/>
              <a:ea typeface="Arial"/>
              <a:cs typeface="Arial"/>
              <a:sym typeface="Arial"/>
            </a:endParaRPr>
          </a:p>
        </p:txBody>
      </p:sp>
      <p:pic>
        <p:nvPicPr>
          <p:cNvPr descr="A black and white logo&#10;&#10;Description automatically generated with low confidence" id="66" name="Google Shape;66;p64">
            <a:hlinkClick r:id="rId3"/>
          </p:cNvPr>
          <p:cNvPicPr preferRelativeResize="0"/>
          <p:nvPr/>
        </p:nvPicPr>
        <p:blipFill rotWithShape="1">
          <a:blip r:embed="rId4">
            <a:alphaModFix/>
          </a:blip>
          <a:srcRect b="0" l="0" r="0" t="0"/>
          <a:stretch/>
        </p:blipFill>
        <p:spPr>
          <a:xfrm>
            <a:off x="631255" y="9062329"/>
            <a:ext cx="1617490" cy="1224671"/>
          </a:xfrm>
          <a:prstGeom prst="rect">
            <a:avLst/>
          </a:prstGeom>
          <a:noFill/>
          <a:ln>
            <a:noFill/>
          </a:ln>
        </p:spPr>
      </p:pic>
      <p:sp>
        <p:nvSpPr>
          <p:cNvPr id="67" name="Google Shape;67;p64"/>
          <p:cNvSpPr txBox="1"/>
          <p:nvPr/>
        </p:nvSpPr>
        <p:spPr>
          <a:xfrm>
            <a:off x="10800586" y="9576000"/>
            <a:ext cx="6572400" cy="575174"/>
          </a:xfrm>
          <a:prstGeom prst="rect">
            <a:avLst/>
          </a:prstGeom>
          <a:noFill/>
          <a:ln>
            <a:noFill/>
          </a:ln>
        </p:spPr>
        <p:txBody>
          <a:bodyPr anchorCtr="0" anchor="t" bIns="91425" lIns="0" spcFirstLastPara="1" rIns="91425" wrap="square" tIns="91425">
            <a:noAutofit/>
          </a:bodyPr>
          <a:lstStyle/>
          <a:p>
            <a:pPr indent="0" lvl="0" marL="0" marR="0" rtl="0" algn="r">
              <a:lnSpc>
                <a:spcPct val="115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FAST45 – Art School Futures Lab - </a:t>
            </a:r>
            <a:r>
              <a:rPr lang="en" sz="1800">
                <a:solidFill>
                  <a:schemeClr val="dk2"/>
                </a:solidFill>
              </a:rPr>
              <a:t>Dublin</a:t>
            </a:r>
            <a:endParaRPr b="0" i="0" sz="1400" u="none" cap="none" strike="noStrike">
              <a:solidFill>
                <a:srgbClr val="000000"/>
              </a:solidFill>
              <a:latin typeface="Arial"/>
              <a:ea typeface="Arial"/>
              <a:cs typeface="Arial"/>
              <a:sym typeface="Arial"/>
            </a:endParaRPr>
          </a:p>
        </p:txBody>
      </p:sp>
      <p:pic>
        <p:nvPicPr>
          <p:cNvPr id="68" name="Google Shape;68;p64"/>
          <p:cNvPicPr preferRelativeResize="0"/>
          <p:nvPr/>
        </p:nvPicPr>
        <p:blipFill rotWithShape="1">
          <a:blip r:embed="rId5">
            <a:alphaModFix/>
          </a:blip>
          <a:srcRect b="10786" l="0" r="0" t="30396"/>
          <a:stretch/>
        </p:blipFill>
        <p:spPr>
          <a:xfrm>
            <a:off x="1440000" y="1081176"/>
            <a:ext cx="5322750" cy="755882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84"/>
          <p:cNvSpPr txBox="1"/>
          <p:nvPr/>
        </p:nvSpPr>
        <p:spPr>
          <a:xfrm>
            <a:off x="7429500" y="1847850"/>
            <a:ext cx="9850500" cy="6792150"/>
          </a:xfrm>
          <a:prstGeom prst="rect">
            <a:avLst/>
          </a:prstGeom>
          <a:noFill/>
          <a:ln>
            <a:noFill/>
          </a:ln>
        </p:spPr>
        <p:txBody>
          <a:bodyPr anchorCtr="0" anchor="t" bIns="180000" lIns="180000" spcFirstLastPara="1" rIns="180000" wrap="square" tIns="180000">
            <a:noAutofit/>
          </a:bodyPr>
          <a:lstStyle/>
          <a:p>
            <a:pPr indent="0" lvl="0" marL="0" marR="0" rtl="0" algn="l">
              <a:lnSpc>
                <a:spcPct val="100000"/>
              </a:lnSpc>
              <a:spcBef>
                <a:spcPts val="1800"/>
              </a:spcBef>
              <a:spcAft>
                <a:spcPts val="120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84"/>
          <p:cNvSpPr txBox="1"/>
          <p:nvPr/>
        </p:nvSpPr>
        <p:spPr>
          <a:xfrm>
            <a:off x="7429500" y="1079999"/>
            <a:ext cx="9850500" cy="567001"/>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Clr>
                <a:srgbClr val="000000"/>
              </a:buClr>
              <a:buSzPts val="3600"/>
              <a:buFont typeface="Arial"/>
              <a:buNone/>
            </a:pPr>
            <a:r>
              <a:rPr b="1" i="0" lang="en" sz="3600" u="none" cap="none" strike="noStrike">
                <a:solidFill>
                  <a:srgbClr val="262626"/>
                </a:solidFill>
                <a:latin typeface="Arial"/>
                <a:ea typeface="Arial"/>
                <a:cs typeface="Arial"/>
                <a:sym typeface="Arial"/>
              </a:rPr>
              <a:t>Discussion</a:t>
            </a:r>
            <a:endParaRPr b="1" i="0" sz="1400" u="none" cap="none" strike="noStrike">
              <a:solidFill>
                <a:srgbClr val="000000"/>
              </a:solidFill>
              <a:latin typeface="Arial"/>
              <a:ea typeface="Arial"/>
              <a:cs typeface="Arial"/>
              <a:sym typeface="Arial"/>
            </a:endParaRPr>
          </a:p>
        </p:txBody>
      </p:sp>
      <p:pic>
        <p:nvPicPr>
          <p:cNvPr descr="A black and white logo&#10;&#10;Description automatically generated with low confidence" id="281" name="Google Shape;281;p84">
            <a:hlinkClick r:id="rId3"/>
          </p:cNvPr>
          <p:cNvPicPr preferRelativeResize="0"/>
          <p:nvPr/>
        </p:nvPicPr>
        <p:blipFill rotWithShape="1">
          <a:blip r:embed="rId4">
            <a:alphaModFix/>
          </a:blip>
          <a:srcRect b="0" l="0" r="0" t="0"/>
          <a:stretch/>
        </p:blipFill>
        <p:spPr>
          <a:xfrm>
            <a:off x="631255" y="9062329"/>
            <a:ext cx="1617490" cy="1224671"/>
          </a:xfrm>
          <a:prstGeom prst="rect">
            <a:avLst/>
          </a:prstGeom>
          <a:noFill/>
          <a:ln>
            <a:noFill/>
          </a:ln>
        </p:spPr>
      </p:pic>
      <p:sp>
        <p:nvSpPr>
          <p:cNvPr id="282" name="Google Shape;282;p84"/>
          <p:cNvSpPr txBox="1"/>
          <p:nvPr/>
        </p:nvSpPr>
        <p:spPr>
          <a:xfrm>
            <a:off x="10800586" y="9576000"/>
            <a:ext cx="6572400" cy="575174"/>
          </a:xfrm>
          <a:prstGeom prst="rect">
            <a:avLst/>
          </a:prstGeom>
          <a:noFill/>
          <a:ln>
            <a:noFill/>
          </a:ln>
        </p:spPr>
        <p:txBody>
          <a:bodyPr anchorCtr="0" anchor="t" bIns="91425" lIns="0" spcFirstLastPara="1" rIns="91425" wrap="square" tIns="91425">
            <a:noAutofit/>
          </a:bodyPr>
          <a:lstStyle/>
          <a:p>
            <a:pPr indent="0" lvl="0" marL="0" marR="0" rtl="0" algn="r">
              <a:lnSpc>
                <a:spcPct val="115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FAST45 – Art School Futures Lab - </a:t>
            </a:r>
            <a:r>
              <a:rPr lang="en" sz="1800">
                <a:solidFill>
                  <a:schemeClr val="dk2"/>
                </a:solidFill>
              </a:rPr>
              <a:t>Dublin</a:t>
            </a:r>
            <a:endParaRPr b="0" i="0" sz="1400" u="none" cap="none" strike="noStrike">
              <a:solidFill>
                <a:srgbClr val="000000"/>
              </a:solidFill>
              <a:latin typeface="Arial"/>
              <a:ea typeface="Arial"/>
              <a:cs typeface="Arial"/>
              <a:sym typeface="Arial"/>
            </a:endParaRPr>
          </a:p>
        </p:txBody>
      </p:sp>
      <p:pic>
        <p:nvPicPr>
          <p:cNvPr id="283" name="Google Shape;283;p84"/>
          <p:cNvPicPr preferRelativeResize="0"/>
          <p:nvPr/>
        </p:nvPicPr>
        <p:blipFill rotWithShape="1">
          <a:blip r:embed="rId5">
            <a:alphaModFix/>
          </a:blip>
          <a:srcRect b="0" l="26187" r="7133" t="0"/>
          <a:stretch/>
        </p:blipFill>
        <p:spPr>
          <a:xfrm>
            <a:off x="1440000" y="1081176"/>
            <a:ext cx="5322750" cy="7558824"/>
          </a:xfrm>
          <a:prstGeom prst="rect">
            <a:avLst/>
          </a:prstGeom>
          <a:noFill/>
          <a:ln>
            <a:noFill/>
          </a:ln>
        </p:spPr>
      </p:pic>
      <p:sp>
        <p:nvSpPr>
          <p:cNvPr id="284" name="Google Shape;284;p84"/>
          <p:cNvSpPr txBox="1"/>
          <p:nvPr/>
        </p:nvSpPr>
        <p:spPr>
          <a:xfrm>
            <a:off x="1828800" y="1440873"/>
            <a:ext cx="332509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chemeClr val="accent5"/>
                </a:solidFill>
                <a:latin typeface="Arial"/>
                <a:ea typeface="Arial"/>
                <a:cs typeface="Arial"/>
                <a:sym typeface="Arial"/>
              </a:rPr>
              <a:t>Futures Archive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descr="Afbeelding met tekst&#10;&#10;Automatisch gegenereerde beschrijving" id="289" name="Google Shape;289;p44"/>
          <p:cNvPicPr preferRelativeResize="0"/>
          <p:nvPr/>
        </p:nvPicPr>
        <p:blipFill rotWithShape="1">
          <a:blip r:embed="rId3">
            <a:alphaModFix/>
          </a:blip>
          <a:srcRect b="0" l="0" r="0" t="0"/>
          <a:stretch/>
        </p:blipFill>
        <p:spPr>
          <a:xfrm>
            <a:off x="10234863" y="5728305"/>
            <a:ext cx="5205193" cy="3941074"/>
          </a:xfrm>
          <a:prstGeom prst="rect">
            <a:avLst/>
          </a:prstGeom>
          <a:noFill/>
          <a:ln>
            <a:noFill/>
          </a:ln>
        </p:spPr>
      </p:pic>
      <p:sp>
        <p:nvSpPr>
          <p:cNvPr id="290" name="Google Shape;290;p44"/>
          <p:cNvSpPr txBox="1"/>
          <p:nvPr/>
        </p:nvSpPr>
        <p:spPr>
          <a:xfrm>
            <a:off x="-645191" y="1841197"/>
            <a:ext cx="4355868" cy="2132744"/>
          </a:xfrm>
          <a:prstGeom prst="rect">
            <a:avLst/>
          </a:prstGeom>
          <a:noFill/>
          <a:ln>
            <a:noFill/>
          </a:ln>
        </p:spPr>
        <p:txBody>
          <a:bodyPr anchorCtr="0" anchor="t" bIns="91425" lIns="0" spcFirstLastPara="1" rIns="91425" wrap="square" tIns="91425">
            <a:noAutofit/>
          </a:bodyPr>
          <a:lstStyle/>
          <a:p>
            <a:pPr indent="0" lvl="0" marL="0" marR="0" rtl="0" algn="r">
              <a:lnSpc>
                <a:spcPct val="108108"/>
              </a:lnSpc>
              <a:spcBef>
                <a:spcPts val="0"/>
              </a:spcBef>
              <a:spcAft>
                <a:spcPts val="0"/>
              </a:spcAft>
              <a:buClr>
                <a:srgbClr val="000000"/>
              </a:buClr>
              <a:buSzPts val="7400"/>
              <a:buFont typeface="Arial"/>
              <a:buNone/>
            </a:pPr>
            <a:r>
              <a:rPr b="0" i="0" lang="en" sz="7400" u="none" cap="none" strike="noStrike">
                <a:solidFill>
                  <a:srgbClr val="262626"/>
                </a:solidFill>
                <a:latin typeface="Arial"/>
                <a:ea typeface="Arial"/>
                <a:cs typeface="Arial"/>
                <a:sym typeface="Arial"/>
              </a:rPr>
              <a:t>contact details</a:t>
            </a:r>
            <a:endParaRPr b="0" i="0" sz="7400" u="none" cap="none" strike="noStrike">
              <a:solidFill>
                <a:srgbClr val="262626"/>
              </a:solidFill>
              <a:latin typeface="Arial"/>
              <a:ea typeface="Arial"/>
              <a:cs typeface="Arial"/>
              <a:sym typeface="Arial"/>
            </a:endParaRPr>
          </a:p>
        </p:txBody>
      </p:sp>
      <p:sp>
        <p:nvSpPr>
          <p:cNvPr id="291" name="Google Shape;291;p44"/>
          <p:cNvSpPr txBox="1"/>
          <p:nvPr/>
        </p:nvSpPr>
        <p:spPr>
          <a:xfrm>
            <a:off x="4221356" y="791655"/>
            <a:ext cx="7830589" cy="4231828"/>
          </a:xfrm>
          <a:prstGeom prst="rect">
            <a:avLst/>
          </a:prstGeom>
          <a:noFill/>
          <a:ln>
            <a:noFill/>
          </a:ln>
        </p:spPr>
        <p:txBody>
          <a:bodyPr anchorCtr="0" anchor="t" bIns="0" lIns="0" spcFirstLastPara="1" rIns="0" wrap="square" tIns="0">
            <a:noAutofit/>
          </a:bodyPr>
          <a:lstStyle/>
          <a:p>
            <a:pPr indent="0" lvl="0" marL="0" rtl="0" algn="l">
              <a:lnSpc>
                <a:spcPct val="141666"/>
              </a:lnSpc>
              <a:spcBef>
                <a:spcPts val="0"/>
              </a:spcBef>
              <a:spcAft>
                <a:spcPts val="0"/>
              </a:spcAft>
              <a:buClr>
                <a:schemeClr val="dk2"/>
              </a:buClr>
              <a:buSzPts val="2400"/>
              <a:buFont typeface="Arial"/>
              <a:buNone/>
            </a:pPr>
            <a:r>
              <a:rPr lang="en" sz="2400">
                <a:solidFill>
                  <a:srgbClr val="262626"/>
                </a:solidFill>
              </a:rPr>
              <a:t>Kieran Corcoran</a:t>
            </a:r>
            <a:endParaRPr sz="2400">
              <a:solidFill>
                <a:srgbClr val="262626"/>
              </a:solidFill>
            </a:endParaRPr>
          </a:p>
          <a:p>
            <a:pPr indent="0" lvl="0" marL="0" rtl="0" algn="l">
              <a:lnSpc>
                <a:spcPct val="141666"/>
              </a:lnSpc>
              <a:spcBef>
                <a:spcPts val="0"/>
              </a:spcBef>
              <a:spcAft>
                <a:spcPts val="0"/>
              </a:spcAft>
              <a:buClr>
                <a:schemeClr val="dk2"/>
              </a:buClr>
              <a:buSzPts val="2400"/>
              <a:buFont typeface="Arial"/>
              <a:buNone/>
            </a:pPr>
            <a:r>
              <a:rPr lang="en" sz="2400" u="sng">
                <a:solidFill>
                  <a:schemeClr val="accent5"/>
                </a:solidFill>
                <a:hlinkClick r:id="rId4">
                  <a:extLst>
                    <a:ext uri="{A12FA001-AC4F-418D-AE19-62706E023703}">
                      <ahyp:hlinkClr val="tx"/>
                    </a:ext>
                  </a:extLst>
                </a:hlinkClick>
              </a:rPr>
              <a:t>kieran.corcoran@TUDublin.ie</a:t>
            </a:r>
            <a:endParaRPr sz="2400">
              <a:solidFill>
                <a:srgbClr val="262626"/>
              </a:solidFill>
            </a:endParaRPr>
          </a:p>
          <a:p>
            <a:pPr indent="0" lvl="0" marL="0" rtl="0" algn="l">
              <a:lnSpc>
                <a:spcPct val="141666"/>
              </a:lnSpc>
              <a:spcBef>
                <a:spcPts val="0"/>
              </a:spcBef>
              <a:spcAft>
                <a:spcPts val="0"/>
              </a:spcAft>
              <a:buClr>
                <a:schemeClr val="dk2"/>
              </a:buClr>
              <a:buSzPts val="2400"/>
              <a:buFont typeface="Arial"/>
              <a:buNone/>
            </a:pPr>
            <a:r>
              <a:rPr lang="en" sz="2400">
                <a:solidFill>
                  <a:srgbClr val="262626"/>
                </a:solidFill>
              </a:rPr>
              <a:t>Koenraad Hinnekint</a:t>
            </a:r>
            <a:endParaRPr sz="2400">
              <a:solidFill>
                <a:srgbClr val="262626"/>
              </a:solidFill>
            </a:endParaRPr>
          </a:p>
          <a:p>
            <a:pPr indent="0" lvl="0" marL="0" rtl="0" algn="l">
              <a:lnSpc>
                <a:spcPct val="141666"/>
              </a:lnSpc>
              <a:spcBef>
                <a:spcPts val="0"/>
              </a:spcBef>
              <a:spcAft>
                <a:spcPts val="0"/>
              </a:spcAft>
              <a:buClr>
                <a:schemeClr val="dk2"/>
              </a:buClr>
              <a:buSzPts val="2400"/>
              <a:buFont typeface="Arial"/>
              <a:buNone/>
            </a:pPr>
            <a:r>
              <a:rPr lang="en" sz="2400" u="sng">
                <a:solidFill>
                  <a:schemeClr val="accent5"/>
                </a:solidFill>
                <a:hlinkClick r:id="rId5">
                  <a:extLst>
                    <a:ext uri="{A12FA001-AC4F-418D-AE19-62706E023703}">
                      <ahyp:hlinkClr val="tx"/>
                    </a:ext>
                  </a:extLst>
                </a:hlinkClick>
              </a:rPr>
              <a:t>koenraad.hinnekint@luca-arts.be</a:t>
            </a:r>
            <a:endParaRPr sz="2400">
              <a:solidFill>
                <a:srgbClr val="262626"/>
              </a:solidFill>
            </a:endParaRPr>
          </a:p>
          <a:p>
            <a:pPr indent="0" lvl="0" marL="0" rtl="0" algn="l">
              <a:lnSpc>
                <a:spcPct val="141666"/>
              </a:lnSpc>
              <a:spcBef>
                <a:spcPts val="0"/>
              </a:spcBef>
              <a:spcAft>
                <a:spcPts val="0"/>
              </a:spcAft>
              <a:buClr>
                <a:schemeClr val="dk2"/>
              </a:buClr>
              <a:buSzPts val="2400"/>
              <a:buFont typeface="Arial"/>
              <a:buNone/>
            </a:pPr>
            <a:r>
              <a:rPr lang="en" sz="2400">
                <a:solidFill>
                  <a:srgbClr val="262626"/>
                </a:solidFill>
              </a:rPr>
              <a:t>Kai Lehikoinen</a:t>
            </a:r>
            <a:endParaRPr sz="2400">
              <a:solidFill>
                <a:srgbClr val="262626"/>
              </a:solidFill>
            </a:endParaRPr>
          </a:p>
          <a:p>
            <a:pPr indent="0" lvl="0" marL="0" rtl="0" algn="l">
              <a:lnSpc>
                <a:spcPct val="141666"/>
              </a:lnSpc>
              <a:spcBef>
                <a:spcPts val="0"/>
              </a:spcBef>
              <a:spcAft>
                <a:spcPts val="0"/>
              </a:spcAft>
              <a:buClr>
                <a:schemeClr val="dk2"/>
              </a:buClr>
              <a:buSzPts val="2400"/>
              <a:buFont typeface="Arial"/>
              <a:buNone/>
            </a:pPr>
            <a:r>
              <a:rPr lang="en" sz="2400" u="sng">
                <a:solidFill>
                  <a:schemeClr val="accent5"/>
                </a:solidFill>
                <a:hlinkClick r:id="rId6">
                  <a:extLst>
                    <a:ext uri="{A12FA001-AC4F-418D-AE19-62706E023703}">
                      <ahyp:hlinkClr val="tx"/>
                    </a:ext>
                  </a:extLst>
                </a:hlinkClick>
              </a:rPr>
              <a:t>kai.lehikoinen@uniarts.fi</a:t>
            </a:r>
            <a:endParaRPr b="0" i="0" sz="2400" u="none" cap="none" strike="noStrike">
              <a:solidFill>
                <a:srgbClr val="262626"/>
              </a:solidFill>
              <a:latin typeface="Arial"/>
              <a:ea typeface="Arial"/>
              <a:cs typeface="Arial"/>
              <a:sym typeface="Arial"/>
            </a:endParaRPr>
          </a:p>
          <a:p>
            <a:pPr indent="0" lvl="0" marL="0" marR="0" rtl="0" algn="l">
              <a:lnSpc>
                <a:spcPct val="141666"/>
              </a:lnSpc>
              <a:spcBef>
                <a:spcPts val="0"/>
              </a:spcBef>
              <a:spcAft>
                <a:spcPts val="0"/>
              </a:spcAft>
              <a:buClr>
                <a:srgbClr val="000000"/>
              </a:buClr>
              <a:buSzPts val="2400"/>
              <a:buFont typeface="Arial"/>
              <a:buNone/>
            </a:pPr>
            <a:r>
              <a:rPr lang="en" sz="2400">
                <a:solidFill>
                  <a:srgbClr val="262626"/>
                </a:solidFill>
              </a:rPr>
              <a:t>Glenn Loughran</a:t>
            </a:r>
            <a:endParaRPr sz="2400">
              <a:solidFill>
                <a:srgbClr val="262626"/>
              </a:solidFill>
            </a:endParaRPr>
          </a:p>
          <a:p>
            <a:pPr indent="0" lvl="0" marL="0" marR="0" rtl="0" algn="l">
              <a:lnSpc>
                <a:spcPct val="141666"/>
              </a:lnSpc>
              <a:spcBef>
                <a:spcPts val="0"/>
              </a:spcBef>
              <a:spcAft>
                <a:spcPts val="0"/>
              </a:spcAft>
              <a:buClr>
                <a:srgbClr val="000000"/>
              </a:buClr>
              <a:buSzPts val="2400"/>
              <a:buFont typeface="Arial"/>
              <a:buNone/>
            </a:pPr>
            <a:r>
              <a:rPr lang="en" sz="2400" u="sng">
                <a:solidFill>
                  <a:schemeClr val="hlink"/>
                </a:solidFill>
                <a:hlinkClick r:id="rId7"/>
              </a:rPr>
              <a:t>glenn.loughran@TUDublin.ie</a:t>
            </a:r>
            <a:endParaRPr sz="2400">
              <a:solidFill>
                <a:srgbClr val="262626"/>
              </a:solidFill>
            </a:endParaRPr>
          </a:p>
          <a:p>
            <a:pPr indent="0" lvl="0" marL="0" marR="0" rtl="0" algn="l">
              <a:lnSpc>
                <a:spcPct val="141666"/>
              </a:lnSpc>
              <a:spcBef>
                <a:spcPts val="0"/>
              </a:spcBef>
              <a:spcAft>
                <a:spcPts val="0"/>
              </a:spcAft>
              <a:buClr>
                <a:srgbClr val="000000"/>
              </a:buClr>
              <a:buSzPts val="2400"/>
              <a:buFont typeface="Arial"/>
              <a:buNone/>
            </a:pPr>
            <a:r>
              <a:rPr lang="en" sz="2400">
                <a:solidFill>
                  <a:srgbClr val="262626"/>
                </a:solidFill>
              </a:rPr>
              <a:t>Conor Mcgarrigle</a:t>
            </a:r>
            <a:endParaRPr sz="2400">
              <a:solidFill>
                <a:srgbClr val="262626"/>
              </a:solidFill>
            </a:endParaRPr>
          </a:p>
          <a:p>
            <a:pPr indent="0" lvl="0" marL="0" marR="0" rtl="0" algn="l">
              <a:lnSpc>
                <a:spcPct val="141666"/>
              </a:lnSpc>
              <a:spcBef>
                <a:spcPts val="0"/>
              </a:spcBef>
              <a:spcAft>
                <a:spcPts val="0"/>
              </a:spcAft>
              <a:buClr>
                <a:srgbClr val="000000"/>
              </a:buClr>
              <a:buSzPts val="2400"/>
              <a:buFont typeface="Arial"/>
              <a:buNone/>
            </a:pPr>
            <a:r>
              <a:rPr lang="en" sz="2400" u="sng">
                <a:solidFill>
                  <a:schemeClr val="hlink"/>
                </a:solidFill>
                <a:hlinkClick r:id="rId8"/>
              </a:rPr>
              <a:t>conor.mcgarrigle@TUDublin.ie</a:t>
            </a:r>
            <a:r>
              <a:rPr lang="en" sz="2400">
                <a:solidFill>
                  <a:srgbClr val="262626"/>
                </a:solidFill>
              </a:rPr>
              <a:t> </a:t>
            </a:r>
            <a:endParaRPr b="0" i="0" sz="2400" u="none" cap="none" strike="noStrike">
              <a:solidFill>
                <a:srgbClr val="262626"/>
              </a:solidFill>
              <a:latin typeface="Arial"/>
              <a:ea typeface="Arial"/>
              <a:cs typeface="Arial"/>
              <a:sym typeface="Arial"/>
            </a:endParaRPr>
          </a:p>
          <a:p>
            <a:pPr indent="0" lvl="0" marL="0" marR="0" rtl="0" algn="l">
              <a:lnSpc>
                <a:spcPct val="141666"/>
              </a:lnSpc>
              <a:spcBef>
                <a:spcPts val="0"/>
              </a:spcBef>
              <a:spcAft>
                <a:spcPts val="0"/>
              </a:spcAft>
              <a:buClr>
                <a:srgbClr val="000000"/>
              </a:buClr>
              <a:buSzPts val="2400"/>
              <a:buFont typeface="Arial"/>
              <a:buNone/>
            </a:pPr>
            <a:r>
              <a:t/>
            </a:r>
            <a:endParaRPr b="0" i="0" sz="2400" u="none" cap="none" strike="noStrike">
              <a:solidFill>
                <a:srgbClr val="262626"/>
              </a:solidFill>
              <a:latin typeface="Arial"/>
              <a:ea typeface="Arial"/>
              <a:cs typeface="Arial"/>
              <a:sym typeface="Arial"/>
            </a:endParaRPr>
          </a:p>
        </p:txBody>
      </p:sp>
      <p:sp>
        <p:nvSpPr>
          <p:cNvPr id="292" name="Google Shape;292;p44"/>
          <p:cNvSpPr txBox="1"/>
          <p:nvPr/>
        </p:nvSpPr>
        <p:spPr>
          <a:xfrm>
            <a:off x="6507556" y="12939341"/>
            <a:ext cx="6572400" cy="575174"/>
          </a:xfrm>
          <a:prstGeom prst="rect">
            <a:avLst/>
          </a:prstGeom>
          <a:noFill/>
          <a:ln>
            <a:noFill/>
          </a:ln>
        </p:spPr>
        <p:txBody>
          <a:bodyPr anchorCtr="0" anchor="t" bIns="91425" lIns="0" spcFirstLastPara="1" rIns="91425" wrap="square" tIns="91425">
            <a:noAutofit/>
          </a:bodyPr>
          <a:lstStyle/>
          <a:p>
            <a:pPr indent="0" lvl="0" marL="0" marR="0" rtl="0" algn="r">
              <a:lnSpc>
                <a:spcPct val="115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Presentation title</a:t>
            </a:r>
            <a:endParaRPr b="0" i="0" sz="1800" u="none" cap="none" strike="noStrike">
              <a:solidFill>
                <a:schemeClr val="dk2"/>
              </a:solidFill>
              <a:latin typeface="Arial"/>
              <a:ea typeface="Arial"/>
              <a:cs typeface="Arial"/>
              <a:sym typeface="Arial"/>
            </a:endParaRPr>
          </a:p>
        </p:txBody>
      </p:sp>
      <p:sp>
        <p:nvSpPr>
          <p:cNvPr id="293" name="Google Shape;293;p44"/>
          <p:cNvSpPr txBox="1"/>
          <p:nvPr/>
        </p:nvSpPr>
        <p:spPr>
          <a:xfrm>
            <a:off x="8248361" y="6961950"/>
            <a:ext cx="2627466" cy="1331495"/>
          </a:xfrm>
          <a:prstGeom prst="rect">
            <a:avLst/>
          </a:prstGeom>
          <a:noFill/>
          <a:ln>
            <a:noFill/>
          </a:ln>
        </p:spPr>
        <p:txBody>
          <a:bodyPr anchorCtr="0" anchor="t" bIns="91425" lIns="0" spcFirstLastPara="1" rIns="91425" wrap="square" tIns="91425">
            <a:noAutofit/>
          </a:bodyPr>
          <a:lstStyle/>
          <a:p>
            <a:pPr indent="0" lvl="0" marL="0" marR="0" rtl="0" algn="r">
              <a:lnSpc>
                <a:spcPct val="100000"/>
              </a:lnSpc>
              <a:spcBef>
                <a:spcPts val="0"/>
              </a:spcBef>
              <a:spcAft>
                <a:spcPts val="0"/>
              </a:spcAft>
              <a:buClr>
                <a:srgbClr val="000000"/>
              </a:buClr>
              <a:buSzPts val="7400"/>
              <a:buFont typeface="Arial"/>
              <a:buNone/>
            </a:pPr>
            <a:r>
              <a:rPr b="0" i="0" lang="en" sz="7400" u="none" cap="none" strike="noStrike">
                <a:solidFill>
                  <a:srgbClr val="262626"/>
                </a:solidFill>
                <a:latin typeface="Arial"/>
                <a:ea typeface="Arial"/>
                <a:cs typeface="Arial"/>
                <a:sym typeface="Arial"/>
              </a:rPr>
              <a:t>www.</a:t>
            </a:r>
            <a:endParaRPr b="0" i="0" sz="7400" u="none" cap="none" strike="noStrike">
              <a:solidFill>
                <a:srgbClr val="262626"/>
              </a:solidFill>
              <a:latin typeface="Arial"/>
              <a:ea typeface="Arial"/>
              <a:cs typeface="Arial"/>
              <a:sym typeface="Arial"/>
            </a:endParaRPr>
          </a:p>
        </p:txBody>
      </p:sp>
      <p:sp>
        <p:nvSpPr>
          <p:cNvPr id="294" name="Google Shape;294;p44"/>
          <p:cNvSpPr txBox="1"/>
          <p:nvPr/>
        </p:nvSpPr>
        <p:spPr>
          <a:xfrm>
            <a:off x="15625621" y="6961950"/>
            <a:ext cx="1604211" cy="1331495"/>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rgbClr val="000000"/>
              </a:buClr>
              <a:buSzPts val="7400"/>
              <a:buFont typeface="Arial"/>
              <a:buNone/>
            </a:pPr>
            <a:r>
              <a:rPr b="0" i="0" lang="en" sz="7400" u="none" cap="none" strike="noStrike">
                <a:solidFill>
                  <a:srgbClr val="262626"/>
                </a:solidFill>
                <a:latin typeface="Arial"/>
                <a:ea typeface="Arial"/>
                <a:cs typeface="Arial"/>
                <a:sym typeface="Arial"/>
              </a:rPr>
              <a:t>.eu</a:t>
            </a:r>
            <a:endParaRPr b="0" i="0" sz="7400" u="none" cap="none" strike="noStrike">
              <a:solidFill>
                <a:srgbClr val="262626"/>
              </a:solidFill>
              <a:latin typeface="Arial"/>
              <a:ea typeface="Arial"/>
              <a:cs typeface="Arial"/>
              <a:sym typeface="Arial"/>
            </a:endParaRPr>
          </a:p>
        </p:txBody>
      </p:sp>
      <p:sp>
        <p:nvSpPr>
          <p:cNvPr id="295" name="Google Shape;295;p44"/>
          <p:cNvSpPr txBox="1"/>
          <p:nvPr/>
        </p:nvSpPr>
        <p:spPr>
          <a:xfrm>
            <a:off x="13271946" y="0"/>
            <a:ext cx="5016054" cy="2669323"/>
          </a:xfrm>
          <a:prstGeom prst="rect">
            <a:avLst/>
          </a:prstGeom>
          <a:solidFill>
            <a:schemeClr val="accent5"/>
          </a:solidFill>
          <a:ln>
            <a:noFill/>
          </a:ln>
        </p:spPr>
        <p:txBody>
          <a:bodyPr anchorCtr="0" anchor="ctr" bIns="0" lIns="0" spcFirstLastPara="1" rIns="0" wrap="square" tIns="0">
            <a:noAutofit/>
          </a:bodyPr>
          <a:lstStyle/>
          <a:p>
            <a:pPr indent="0" lvl="0" marL="0" marR="0" rtl="0" algn="ctr">
              <a:lnSpc>
                <a:spcPct val="141666"/>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a:p>
            <a:pPr indent="0" lvl="0" marL="0" marR="0" rtl="0" algn="ctr">
              <a:lnSpc>
                <a:spcPct val="77272"/>
              </a:lnSpc>
              <a:spcBef>
                <a:spcPts val="0"/>
              </a:spcBef>
              <a:spcAft>
                <a:spcPts val="0"/>
              </a:spcAft>
              <a:buClr>
                <a:srgbClr val="000000"/>
              </a:buClr>
              <a:buSzPts val="4400"/>
              <a:buFont typeface="Arial"/>
              <a:buNone/>
            </a:pPr>
            <a:r>
              <a:rPr b="0" i="0" lang="en" sz="4400" u="none" cap="none" strike="noStrike">
                <a:solidFill>
                  <a:schemeClr val="lt1"/>
                </a:solidFill>
                <a:latin typeface="Arial"/>
                <a:ea typeface="Arial"/>
                <a:cs typeface="Arial"/>
                <a:sym typeface="Arial"/>
              </a:rPr>
              <a:t>Thank you!</a:t>
            </a:r>
            <a:endParaRPr b="0" i="0" sz="1400" u="none" cap="none" strike="noStrike">
              <a:solidFill>
                <a:srgbClr val="000000"/>
              </a:solidFill>
              <a:latin typeface="Arial"/>
              <a:ea typeface="Arial"/>
              <a:cs typeface="Arial"/>
              <a:sym typeface="Arial"/>
            </a:endParaRPr>
          </a:p>
          <a:p>
            <a:pPr indent="0" lvl="0" marL="0" marR="0" rtl="0" algn="ctr">
              <a:lnSpc>
                <a:spcPct val="141666"/>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17e9fa32158_6_0"/>
          <p:cNvSpPr txBox="1"/>
          <p:nvPr/>
        </p:nvSpPr>
        <p:spPr>
          <a:xfrm>
            <a:off x="7429500" y="1847850"/>
            <a:ext cx="10098000" cy="6792300"/>
          </a:xfrm>
          <a:prstGeom prst="rect">
            <a:avLst/>
          </a:prstGeom>
          <a:noFill/>
          <a:ln>
            <a:noFill/>
          </a:ln>
        </p:spPr>
        <p:txBody>
          <a:bodyPr anchorCtr="0" anchor="t" bIns="180000" lIns="180000" spcFirstLastPara="1" rIns="180000" wrap="square" tIns="180000">
            <a:noAutofit/>
          </a:bodyPr>
          <a:lstStyle/>
          <a:p>
            <a:pPr indent="0" lvl="0" marL="0" marR="0" rtl="0" algn="l">
              <a:lnSpc>
                <a:spcPct val="100000"/>
              </a:lnSpc>
              <a:spcBef>
                <a:spcPts val="600"/>
              </a:spcBef>
              <a:spcAft>
                <a:spcPts val="0"/>
              </a:spcAft>
              <a:buClr>
                <a:srgbClr val="000000"/>
              </a:buClr>
              <a:buSzPts val="3200"/>
              <a:buFont typeface="Arial"/>
              <a:buNone/>
            </a:pPr>
            <a:r>
              <a:rPr b="0" i="0" lang="en" sz="3200" u="none" cap="none" strike="noStrike">
                <a:solidFill>
                  <a:schemeClr val="accent5"/>
                </a:solidFill>
                <a:latin typeface="Avenir"/>
                <a:ea typeface="Avenir"/>
                <a:cs typeface="Avenir"/>
                <a:sym typeface="Avenir"/>
              </a:rPr>
              <a:t>Starting from the trends and weak signals you’ve written and read:</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600"/>
              </a:spcBef>
              <a:spcAft>
                <a:spcPts val="0"/>
              </a:spcAft>
              <a:buClr>
                <a:srgbClr val="000000"/>
              </a:buClr>
              <a:buSzPts val="3200"/>
              <a:buFont typeface="Arial"/>
              <a:buChar char="•"/>
            </a:pPr>
            <a:r>
              <a:rPr b="0" i="0" lang="en" sz="3200" u="none" cap="none" strike="noStrike">
                <a:solidFill>
                  <a:srgbClr val="222222"/>
                </a:solidFill>
                <a:latin typeface="Avenir"/>
                <a:ea typeface="Avenir"/>
                <a:cs typeface="Avenir"/>
                <a:sym typeface="Avenir"/>
              </a:rPr>
              <a:t>How are teaching/learning practices in IHAE changed by 2045?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600"/>
              </a:spcBef>
              <a:spcAft>
                <a:spcPts val="0"/>
              </a:spcAft>
              <a:buClr>
                <a:srgbClr val="000000"/>
              </a:buClr>
              <a:buSzPts val="3200"/>
              <a:buFont typeface="Arial"/>
              <a:buChar char="•"/>
            </a:pPr>
            <a:r>
              <a:rPr b="0" i="0" lang="en" sz="3200" u="none" cap="none" strike="noStrike">
                <a:solidFill>
                  <a:srgbClr val="222222"/>
                </a:solidFill>
                <a:latin typeface="Avenir"/>
                <a:ea typeface="Avenir"/>
                <a:cs typeface="Avenir"/>
                <a:sym typeface="Avenir"/>
              </a:rPr>
              <a:t>What kind of new methods and approaches have been embedded?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600"/>
              </a:spcBef>
              <a:spcAft>
                <a:spcPts val="0"/>
              </a:spcAft>
              <a:buClr>
                <a:srgbClr val="000000"/>
              </a:buClr>
              <a:buSzPts val="3200"/>
              <a:buFont typeface="Arial"/>
              <a:buChar char="•"/>
            </a:pPr>
            <a:r>
              <a:rPr b="0" i="0" lang="en" sz="3200" u="none" cap="none" strike="noStrike">
                <a:solidFill>
                  <a:srgbClr val="222222"/>
                </a:solidFill>
                <a:latin typeface="Avenir"/>
                <a:ea typeface="Avenir"/>
                <a:cs typeface="Avenir"/>
                <a:sym typeface="Avenir"/>
              </a:rPr>
              <a:t>What is the “good old” that has remained?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600"/>
              </a:spcBef>
              <a:spcAft>
                <a:spcPts val="0"/>
              </a:spcAft>
              <a:buClr>
                <a:srgbClr val="000000"/>
              </a:buClr>
              <a:buSzPts val="3200"/>
              <a:buFont typeface="Arial"/>
              <a:buChar char="•"/>
            </a:pPr>
            <a:r>
              <a:rPr b="0" i="0" lang="en" sz="3200" u="none" cap="none" strike="noStrike">
                <a:solidFill>
                  <a:srgbClr val="222222"/>
                </a:solidFill>
                <a:latin typeface="Avenir"/>
                <a:ea typeface="Avenir"/>
                <a:cs typeface="Avenir"/>
                <a:sym typeface="Avenir"/>
              </a:rPr>
              <a:t>What are teaching philosophies and values?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600"/>
              </a:spcBef>
              <a:spcAft>
                <a:spcPts val="0"/>
              </a:spcAft>
              <a:buClr>
                <a:srgbClr val="000000"/>
              </a:buClr>
              <a:buSzPts val="3200"/>
              <a:buFont typeface="Arial"/>
              <a:buChar char="•"/>
            </a:pPr>
            <a:r>
              <a:rPr b="0" i="0" lang="en" sz="3200" u="none" cap="none" strike="noStrike">
                <a:solidFill>
                  <a:srgbClr val="222222"/>
                </a:solidFill>
                <a:latin typeface="Avenir"/>
                <a:ea typeface="Avenir"/>
                <a:cs typeface="Avenir"/>
                <a:sym typeface="Avenir"/>
              </a:rPr>
              <a:t>How are things organized in IHAE in general</a:t>
            </a:r>
            <a:r>
              <a:rPr lang="en" sz="3200">
                <a:solidFill>
                  <a:srgbClr val="222222"/>
                </a:solidFill>
                <a:latin typeface="Avenir"/>
                <a:ea typeface="Avenir"/>
                <a:cs typeface="Avenir"/>
                <a:sym typeface="Avenir"/>
              </a:rPr>
              <a:t>?</a:t>
            </a:r>
            <a:endParaRPr sz="3200">
              <a:solidFill>
                <a:srgbClr val="222222"/>
              </a:solidFill>
              <a:latin typeface="Avenir"/>
              <a:ea typeface="Avenir"/>
              <a:cs typeface="Avenir"/>
              <a:sym typeface="Avenir"/>
            </a:endParaRPr>
          </a:p>
          <a:p>
            <a:pPr indent="-457200" lvl="0" marL="457200" marR="0" rtl="0" algn="l">
              <a:lnSpc>
                <a:spcPct val="100000"/>
              </a:lnSpc>
              <a:spcBef>
                <a:spcPts val="600"/>
              </a:spcBef>
              <a:spcAft>
                <a:spcPts val="0"/>
              </a:spcAft>
              <a:buClr>
                <a:srgbClr val="000000"/>
              </a:buClr>
              <a:buSzPts val="3200"/>
              <a:buFont typeface="Arial"/>
              <a:buChar char="•"/>
            </a:pPr>
            <a:r>
              <a:rPr lang="en" sz="3200">
                <a:solidFill>
                  <a:srgbClr val="222222"/>
                </a:solidFill>
                <a:latin typeface="Avenir"/>
                <a:ea typeface="Avenir"/>
                <a:cs typeface="Avenir"/>
                <a:sym typeface="Avenir"/>
              </a:rPr>
              <a:t>H</a:t>
            </a:r>
            <a:r>
              <a:rPr b="0" i="0" lang="en" sz="3200" u="none" cap="none" strike="noStrike">
                <a:solidFill>
                  <a:srgbClr val="222222"/>
                </a:solidFill>
                <a:latin typeface="Avenir"/>
                <a:ea typeface="Avenir"/>
                <a:cs typeface="Avenir"/>
                <a:sym typeface="Avenir"/>
              </a:rPr>
              <a:t>ow does it feel for you to be in those institutions</a:t>
            </a:r>
            <a:r>
              <a:rPr lang="en" sz="3200">
                <a:solidFill>
                  <a:srgbClr val="222222"/>
                </a:solidFill>
                <a:latin typeface="Avenir"/>
                <a:ea typeface="Avenir"/>
                <a:cs typeface="Avenir"/>
                <a:sym typeface="Avenir"/>
              </a:rPr>
              <a:t>?</a:t>
            </a:r>
            <a:r>
              <a:rPr b="0" i="0" lang="en" sz="3200" u="none" cap="none" strike="noStrike">
                <a:solidFill>
                  <a:srgbClr val="222222"/>
                </a:solidFill>
                <a:latin typeface="Avenir"/>
                <a:ea typeface="Avenir"/>
                <a:cs typeface="Avenir"/>
                <a:sym typeface="Avenir"/>
              </a:rPr>
              <a:t> </a:t>
            </a:r>
            <a:endParaRPr b="0" i="0" sz="3200" u="none" cap="none" strike="noStrike">
              <a:solidFill>
                <a:srgbClr val="222222"/>
              </a:solidFill>
              <a:latin typeface="Avenir"/>
              <a:ea typeface="Avenir"/>
              <a:cs typeface="Avenir"/>
              <a:sym typeface="Avenir"/>
            </a:endParaRPr>
          </a:p>
          <a:p>
            <a:pPr indent="-457200" lvl="0" marL="457200" marR="0" rtl="0" algn="l">
              <a:lnSpc>
                <a:spcPct val="100000"/>
              </a:lnSpc>
              <a:spcBef>
                <a:spcPts val="600"/>
              </a:spcBef>
              <a:spcAft>
                <a:spcPts val="0"/>
              </a:spcAft>
              <a:buClr>
                <a:srgbClr val="000000"/>
              </a:buClr>
              <a:buSzPts val="3200"/>
              <a:buFont typeface="Arial"/>
              <a:buChar char="•"/>
            </a:pPr>
            <a:r>
              <a:rPr b="0" i="0" lang="en" sz="3200" u="none" cap="none" strike="noStrike">
                <a:solidFill>
                  <a:srgbClr val="222222"/>
                </a:solidFill>
                <a:latin typeface="Avenir"/>
                <a:ea typeface="Avenir"/>
                <a:cs typeface="Avenir"/>
                <a:sym typeface="Avenir"/>
              </a:rPr>
              <a:t>What brings joy and what frustrates you?</a:t>
            </a:r>
            <a:endParaRPr b="0" i="0" sz="1400" u="none" cap="none" strike="noStrike">
              <a:solidFill>
                <a:srgbClr val="000000"/>
              </a:solidFill>
              <a:latin typeface="Arial"/>
              <a:ea typeface="Arial"/>
              <a:cs typeface="Arial"/>
              <a:sym typeface="Arial"/>
            </a:endParaRPr>
          </a:p>
        </p:txBody>
      </p:sp>
      <p:sp>
        <p:nvSpPr>
          <p:cNvPr id="301" name="Google Shape;301;g17e9fa32158_6_0"/>
          <p:cNvSpPr txBox="1"/>
          <p:nvPr/>
        </p:nvSpPr>
        <p:spPr>
          <a:xfrm>
            <a:off x="7429500" y="1079999"/>
            <a:ext cx="9850500" cy="567000"/>
          </a:xfrm>
          <a:prstGeom prst="rect">
            <a:avLst/>
          </a:prstGeom>
          <a:solidFill>
            <a:schemeClr val="lt1"/>
          </a:solid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Clr>
                <a:srgbClr val="000000"/>
              </a:buClr>
              <a:buSzPts val="3600"/>
              <a:buFont typeface="Arial"/>
              <a:buNone/>
            </a:pPr>
            <a:r>
              <a:rPr b="1" i="0" lang="en" sz="3600" u="none" cap="none" strike="noStrike">
                <a:solidFill>
                  <a:srgbClr val="262626"/>
                </a:solidFill>
                <a:latin typeface="Arial"/>
                <a:ea typeface="Arial"/>
                <a:cs typeface="Arial"/>
                <a:sym typeface="Arial"/>
              </a:rPr>
              <a:t>Moving towards a futures image (</a:t>
            </a:r>
            <a:r>
              <a:rPr b="1" i="0" lang="en" sz="3600" u="none" cap="none" strike="noStrike">
                <a:solidFill>
                  <a:srgbClr val="262626"/>
                </a:solidFill>
                <a:highlight>
                  <a:schemeClr val="accent6"/>
                </a:highlight>
                <a:latin typeface="Arial"/>
                <a:ea typeface="Arial"/>
                <a:cs typeface="Arial"/>
                <a:sym typeface="Arial"/>
              </a:rPr>
              <a:t>01.</a:t>
            </a:r>
            <a:r>
              <a:rPr b="1" lang="en" sz="3600">
                <a:solidFill>
                  <a:srgbClr val="262626"/>
                </a:solidFill>
                <a:highlight>
                  <a:schemeClr val="accent6"/>
                </a:highlight>
              </a:rPr>
              <a:t>11.2022</a:t>
            </a:r>
            <a:r>
              <a:rPr b="1" lang="en" sz="3600">
                <a:solidFill>
                  <a:srgbClr val="262626"/>
                </a:solidFill>
              </a:rPr>
              <a:t>)</a:t>
            </a:r>
            <a:endParaRPr b="1" i="0" sz="1400" u="none" cap="none" strike="noStrike">
              <a:solidFill>
                <a:srgbClr val="000000"/>
              </a:solidFill>
              <a:latin typeface="Arial"/>
              <a:ea typeface="Arial"/>
              <a:cs typeface="Arial"/>
              <a:sym typeface="Arial"/>
            </a:endParaRPr>
          </a:p>
        </p:txBody>
      </p:sp>
      <p:pic>
        <p:nvPicPr>
          <p:cNvPr descr="A black and white logo&#10;&#10;Description automatically generated with low confidence" id="302" name="Google Shape;302;g17e9fa32158_6_0">
            <a:hlinkClick r:id="rId3"/>
          </p:cNvPr>
          <p:cNvPicPr preferRelativeResize="0"/>
          <p:nvPr/>
        </p:nvPicPr>
        <p:blipFill rotWithShape="1">
          <a:blip r:embed="rId4">
            <a:alphaModFix/>
          </a:blip>
          <a:srcRect b="0" l="0" r="0" t="0"/>
          <a:stretch/>
        </p:blipFill>
        <p:spPr>
          <a:xfrm>
            <a:off x="631255" y="9062329"/>
            <a:ext cx="1617490" cy="1224671"/>
          </a:xfrm>
          <a:prstGeom prst="rect">
            <a:avLst/>
          </a:prstGeom>
          <a:noFill/>
          <a:ln>
            <a:noFill/>
          </a:ln>
        </p:spPr>
      </p:pic>
      <p:sp>
        <p:nvSpPr>
          <p:cNvPr id="303" name="Google Shape;303;g17e9fa32158_6_0"/>
          <p:cNvSpPr txBox="1"/>
          <p:nvPr/>
        </p:nvSpPr>
        <p:spPr>
          <a:xfrm>
            <a:off x="10800586" y="9576000"/>
            <a:ext cx="6572400" cy="575100"/>
          </a:xfrm>
          <a:prstGeom prst="rect">
            <a:avLst/>
          </a:prstGeom>
          <a:noFill/>
          <a:ln>
            <a:noFill/>
          </a:ln>
        </p:spPr>
        <p:txBody>
          <a:bodyPr anchorCtr="0" anchor="t" bIns="91425" lIns="0" spcFirstLastPara="1" rIns="91425" wrap="square" tIns="91425">
            <a:noAutofit/>
          </a:bodyPr>
          <a:lstStyle/>
          <a:p>
            <a:pPr indent="0" lvl="0" marL="0" marR="0" rtl="0" algn="r">
              <a:lnSpc>
                <a:spcPct val="115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FAST45 – Art School Futures Lab - </a:t>
            </a:r>
            <a:r>
              <a:rPr lang="en" sz="1800">
                <a:solidFill>
                  <a:schemeClr val="dk2"/>
                </a:solidFill>
              </a:rPr>
              <a:t>Dublin</a:t>
            </a:r>
            <a:endParaRPr b="0" i="0" sz="1400" u="none" cap="none" strike="noStrike">
              <a:solidFill>
                <a:srgbClr val="000000"/>
              </a:solidFill>
              <a:latin typeface="Arial"/>
              <a:ea typeface="Arial"/>
              <a:cs typeface="Arial"/>
              <a:sym typeface="Arial"/>
            </a:endParaRPr>
          </a:p>
        </p:txBody>
      </p:sp>
      <p:pic>
        <p:nvPicPr>
          <p:cNvPr id="304" name="Google Shape;304;g17e9fa32158_6_0"/>
          <p:cNvPicPr preferRelativeResize="0"/>
          <p:nvPr/>
        </p:nvPicPr>
        <p:blipFill rotWithShape="1">
          <a:blip r:embed="rId5">
            <a:alphaModFix/>
          </a:blip>
          <a:srcRect b="20591" l="0" r="0" t="20591"/>
          <a:stretch/>
        </p:blipFill>
        <p:spPr>
          <a:xfrm>
            <a:off x="1440000" y="1081176"/>
            <a:ext cx="5322749" cy="7558825"/>
          </a:xfrm>
          <a:prstGeom prst="rect">
            <a:avLst/>
          </a:prstGeom>
          <a:noFill/>
          <a:ln>
            <a:noFill/>
          </a:ln>
        </p:spPr>
      </p:pic>
      <p:sp>
        <p:nvSpPr>
          <p:cNvPr id="305" name="Google Shape;305;g17e9fa32158_6_0"/>
          <p:cNvSpPr txBox="1"/>
          <p:nvPr/>
        </p:nvSpPr>
        <p:spPr>
          <a:xfrm>
            <a:off x="1885950" y="5937382"/>
            <a:ext cx="4876800" cy="1441200"/>
          </a:xfrm>
          <a:prstGeom prst="rect">
            <a:avLst/>
          </a:prstGeom>
          <a:noFill/>
          <a:ln>
            <a:noFill/>
          </a:ln>
        </p:spPr>
        <p:txBody>
          <a:bodyPr anchorCtr="0" anchor="t" bIns="180000" lIns="180000" spcFirstLastPara="1" rIns="180000" wrap="square" tIns="180000">
            <a:spAutoFit/>
          </a:bodyPr>
          <a:lstStyle/>
          <a:p>
            <a:pPr indent="0" lvl="0" marL="0" marR="0" rtl="0" algn="r">
              <a:lnSpc>
                <a:spcPct val="100000"/>
              </a:lnSpc>
              <a:spcBef>
                <a:spcPts val="0"/>
              </a:spcBef>
              <a:spcAft>
                <a:spcPts val="0"/>
              </a:spcAft>
              <a:buClr>
                <a:srgbClr val="000000"/>
              </a:buClr>
              <a:buSzPts val="2800"/>
              <a:buFont typeface="Arial"/>
              <a:buNone/>
            </a:pPr>
            <a:r>
              <a:rPr b="0" i="0" lang="en" sz="2800" u="none" cap="none" strike="noStrike">
                <a:solidFill>
                  <a:schemeClr val="accent5"/>
                </a:solidFill>
                <a:latin typeface="Arial"/>
                <a:ea typeface="Arial"/>
                <a:cs typeface="Arial"/>
                <a:sym typeface="Arial"/>
              </a:rPr>
              <a:t>Imagining the futures of HAE</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chemeClr val="accent5"/>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2400"/>
              <a:buFont typeface="Arial"/>
              <a:buNone/>
            </a:pPr>
            <a:r>
              <a:rPr b="0" i="0" lang="en" sz="2400" u="none" cap="none" strike="noStrike">
                <a:solidFill>
                  <a:schemeClr val="accent5"/>
                </a:solidFill>
                <a:latin typeface="Arial"/>
                <a:ea typeface="Arial"/>
                <a:cs typeface="Arial"/>
                <a:sym typeface="Arial"/>
              </a:rPr>
              <a:t>Group work (</a:t>
            </a:r>
            <a:r>
              <a:rPr b="0" i="0" lang="en" sz="2400" u="none" cap="none" strike="noStrike">
                <a:solidFill>
                  <a:srgbClr val="980000"/>
                </a:solidFill>
                <a:latin typeface="Arial"/>
                <a:ea typeface="Arial"/>
                <a:cs typeface="Arial"/>
                <a:sym typeface="Arial"/>
              </a:rPr>
              <a:t>30 min.</a:t>
            </a:r>
            <a:r>
              <a:rPr b="0" i="0" lang="en" sz="2400" u="none" cap="none" strike="noStrike">
                <a:solidFill>
                  <a:schemeClr val="accent5"/>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306" name="Google Shape;306;g17e9fa32158_6_0"/>
          <p:cNvSpPr/>
          <p:nvPr/>
        </p:nvSpPr>
        <p:spPr>
          <a:xfrm>
            <a:off x="281350" y="346275"/>
            <a:ext cx="952200" cy="844200"/>
          </a:xfrm>
          <a:prstGeom prst="ellipse">
            <a:avLst/>
          </a:prstGeom>
          <a:solidFill>
            <a:srgbClr val="98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17e9fa32158_6_10"/>
          <p:cNvSpPr txBox="1"/>
          <p:nvPr/>
        </p:nvSpPr>
        <p:spPr>
          <a:xfrm>
            <a:off x="7429500" y="1847850"/>
            <a:ext cx="9850500" cy="6792300"/>
          </a:xfrm>
          <a:prstGeom prst="rect">
            <a:avLst/>
          </a:prstGeom>
          <a:noFill/>
          <a:ln>
            <a:noFill/>
          </a:ln>
        </p:spPr>
        <p:txBody>
          <a:bodyPr anchorCtr="0" anchor="t" bIns="180000" lIns="180000" spcFirstLastPara="1" rIns="180000" wrap="square" tIns="180000">
            <a:noAutofit/>
          </a:bodyPr>
          <a:lstStyle/>
          <a:p>
            <a:pPr indent="0" lvl="0" marL="0" marR="0" rtl="0" algn="l">
              <a:lnSpc>
                <a:spcPct val="100000"/>
              </a:lnSpc>
              <a:spcBef>
                <a:spcPts val="1200"/>
              </a:spcBef>
              <a:spcAft>
                <a:spcPts val="0"/>
              </a:spcAft>
              <a:buClr>
                <a:srgbClr val="000000"/>
              </a:buClr>
              <a:buSzPts val="1800"/>
              <a:buFont typeface="Arial"/>
              <a:buNone/>
            </a:pPr>
            <a:r>
              <a:rPr lang="en" sz="3200">
                <a:solidFill>
                  <a:schemeClr val="accent5"/>
                </a:solidFill>
                <a:latin typeface="Calibri"/>
                <a:ea typeface="Calibri"/>
                <a:cs typeface="Calibri"/>
                <a:sym typeface="Calibri"/>
              </a:rPr>
              <a:t>Presentation Joanna Walsh</a:t>
            </a:r>
            <a:endParaRPr b="0" i="0" sz="3200" u="none" cap="none" strike="noStrike">
              <a:solidFill>
                <a:schemeClr val="accent5"/>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1800"/>
              <a:buFont typeface="Arial"/>
              <a:buNone/>
            </a:pPr>
            <a:r>
              <a:t/>
            </a:r>
            <a:endParaRPr b="0" i="0" sz="3200" u="none" cap="none" strike="noStrike">
              <a:solidFill>
                <a:schemeClr val="accent5"/>
              </a:solidFill>
              <a:latin typeface="Calibri"/>
              <a:ea typeface="Calibri"/>
              <a:cs typeface="Calibri"/>
              <a:sym typeface="Calibri"/>
            </a:endParaRPr>
          </a:p>
          <a:p>
            <a:pPr indent="0" lvl="0" marL="0" rtl="0" algn="l">
              <a:lnSpc>
                <a:spcPct val="115000"/>
              </a:lnSpc>
              <a:spcBef>
                <a:spcPts val="0"/>
              </a:spcBef>
              <a:spcAft>
                <a:spcPts val="0"/>
              </a:spcAft>
              <a:buClr>
                <a:schemeClr val="dk2"/>
              </a:buClr>
              <a:buSzPts val="1100"/>
              <a:buFont typeface="Arial"/>
              <a:buNone/>
            </a:pPr>
            <a:r>
              <a:rPr lang="en" sz="3200">
                <a:solidFill>
                  <a:schemeClr val="dk2"/>
                </a:solidFill>
                <a:latin typeface="Avenir"/>
                <a:ea typeface="Avenir"/>
                <a:cs typeface="Avenir"/>
                <a:sym typeface="Avenir"/>
              </a:rPr>
              <a:t>Joanna Walsh is a multidisciplinary writer for print, digital and performance. The author of eleven books (some co-written with AI that she has coded), Joanna also created digital narratives and public art projects, as well as writing, directing and performing solo and collaborative works. </a:t>
            </a:r>
            <a:endParaRPr sz="3200">
              <a:solidFill>
                <a:schemeClr val="dk2"/>
              </a:solidFill>
              <a:latin typeface="Avenir"/>
              <a:ea typeface="Avenir"/>
              <a:cs typeface="Avenir"/>
              <a:sym typeface="Avenir"/>
            </a:endParaRPr>
          </a:p>
          <a:p>
            <a:pPr indent="0" lvl="0" marL="0" rtl="0" algn="l">
              <a:lnSpc>
                <a:spcPct val="115000"/>
              </a:lnSpc>
              <a:spcBef>
                <a:spcPts val="0"/>
              </a:spcBef>
              <a:spcAft>
                <a:spcPts val="0"/>
              </a:spcAft>
              <a:buClr>
                <a:schemeClr val="dk2"/>
              </a:buClr>
              <a:buSzPts val="1100"/>
              <a:buFont typeface="Arial"/>
              <a:buNone/>
            </a:pPr>
            <a:r>
              <a:rPr lang="en" sz="3200">
                <a:solidFill>
                  <a:schemeClr val="dk2"/>
                </a:solidFill>
                <a:latin typeface="Avenir"/>
                <a:ea typeface="Avenir"/>
                <a:cs typeface="Avenir"/>
                <a:sym typeface="Avenir"/>
              </a:rPr>
              <a:t>​</a:t>
            </a:r>
            <a:endParaRPr sz="3200">
              <a:solidFill>
                <a:schemeClr val="dk2"/>
              </a:solidFill>
              <a:latin typeface="Avenir"/>
              <a:ea typeface="Avenir"/>
              <a:cs typeface="Avenir"/>
              <a:sym typeface="Avenir"/>
            </a:endParaRPr>
          </a:p>
          <a:p>
            <a:pPr indent="0" lvl="0" marL="0" rtl="0" algn="l">
              <a:lnSpc>
                <a:spcPct val="115000"/>
              </a:lnSpc>
              <a:spcBef>
                <a:spcPts val="0"/>
              </a:spcBef>
              <a:spcAft>
                <a:spcPts val="0"/>
              </a:spcAft>
              <a:buClr>
                <a:schemeClr val="dk2"/>
              </a:buClr>
              <a:buSzPts val="1100"/>
              <a:buFont typeface="Arial"/>
              <a:buNone/>
            </a:pPr>
            <a:r>
              <a:rPr lang="en" sz="3200">
                <a:solidFill>
                  <a:schemeClr val="dk2"/>
                </a:solidFill>
                <a:latin typeface="Avenir"/>
                <a:ea typeface="Avenir"/>
                <a:cs typeface="Avenir"/>
                <a:sym typeface="Avenir"/>
              </a:rPr>
              <a:t>She’s an arts activist, and mentor for emerging and established writers.​ Joanna is also a university teacher, editor, and illustrator.</a:t>
            </a:r>
            <a:endParaRPr sz="3200">
              <a:solidFill>
                <a:srgbClr val="414141"/>
              </a:solidFill>
              <a:highlight>
                <a:srgbClr val="FFFFFF"/>
              </a:highlight>
              <a:latin typeface="Avenir"/>
              <a:ea typeface="Avenir"/>
              <a:cs typeface="Avenir"/>
              <a:sym typeface="Avenir"/>
            </a:endParaRPr>
          </a:p>
        </p:txBody>
      </p:sp>
      <p:sp>
        <p:nvSpPr>
          <p:cNvPr id="312" name="Google Shape;312;g17e9fa32158_6_10"/>
          <p:cNvSpPr txBox="1"/>
          <p:nvPr/>
        </p:nvSpPr>
        <p:spPr>
          <a:xfrm>
            <a:off x="7429500" y="1079999"/>
            <a:ext cx="9850500" cy="567000"/>
          </a:xfrm>
          <a:prstGeom prst="rect">
            <a:avLst/>
          </a:prstGeom>
          <a:solidFill>
            <a:schemeClr val="lt1"/>
          </a:solid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Clr>
                <a:srgbClr val="000000"/>
              </a:buClr>
              <a:buSzPts val="3600"/>
              <a:buFont typeface="Arial"/>
              <a:buNone/>
            </a:pPr>
            <a:r>
              <a:rPr b="1" i="0" lang="en" sz="3600" u="none" cap="none" strike="noStrike">
                <a:solidFill>
                  <a:srgbClr val="262626"/>
                </a:solidFill>
              </a:rPr>
              <a:t>Future jump (02.11.2022)</a:t>
            </a:r>
            <a:endParaRPr b="1" i="0" sz="1400" u="none" cap="none" strike="noStrike">
              <a:solidFill>
                <a:srgbClr val="000000"/>
              </a:solidFill>
            </a:endParaRPr>
          </a:p>
        </p:txBody>
      </p:sp>
      <p:pic>
        <p:nvPicPr>
          <p:cNvPr descr="A black and white logo&#10;&#10;Description automatically generated with low confidence" id="313" name="Google Shape;313;g17e9fa32158_6_10">
            <a:hlinkClick r:id="rId3"/>
          </p:cNvPr>
          <p:cNvPicPr preferRelativeResize="0"/>
          <p:nvPr/>
        </p:nvPicPr>
        <p:blipFill rotWithShape="1">
          <a:blip r:embed="rId4">
            <a:alphaModFix/>
          </a:blip>
          <a:srcRect b="0" l="0" r="0" t="0"/>
          <a:stretch/>
        </p:blipFill>
        <p:spPr>
          <a:xfrm>
            <a:off x="631255" y="9062329"/>
            <a:ext cx="1617490" cy="1224671"/>
          </a:xfrm>
          <a:prstGeom prst="rect">
            <a:avLst/>
          </a:prstGeom>
          <a:noFill/>
          <a:ln>
            <a:noFill/>
          </a:ln>
        </p:spPr>
      </p:pic>
      <p:sp>
        <p:nvSpPr>
          <p:cNvPr id="314" name="Google Shape;314;g17e9fa32158_6_10"/>
          <p:cNvSpPr txBox="1"/>
          <p:nvPr/>
        </p:nvSpPr>
        <p:spPr>
          <a:xfrm>
            <a:off x="10800586" y="9576000"/>
            <a:ext cx="6572400" cy="575100"/>
          </a:xfrm>
          <a:prstGeom prst="rect">
            <a:avLst/>
          </a:prstGeom>
          <a:noFill/>
          <a:ln>
            <a:noFill/>
          </a:ln>
        </p:spPr>
        <p:txBody>
          <a:bodyPr anchorCtr="0" anchor="t" bIns="91425" lIns="0" spcFirstLastPara="1" rIns="91425" wrap="square" tIns="91425">
            <a:noAutofit/>
          </a:bodyPr>
          <a:lstStyle/>
          <a:p>
            <a:pPr indent="0" lvl="0" marL="0" marR="0" rtl="0" algn="r">
              <a:lnSpc>
                <a:spcPct val="115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FAST45 – Art School Futures Lab - </a:t>
            </a:r>
            <a:r>
              <a:rPr lang="en" sz="1800">
                <a:solidFill>
                  <a:schemeClr val="dk2"/>
                </a:solidFill>
              </a:rPr>
              <a:t>Dublin</a:t>
            </a:r>
            <a:endParaRPr b="0" i="0" sz="1400" u="none" cap="none" strike="noStrike">
              <a:solidFill>
                <a:srgbClr val="000000"/>
              </a:solidFill>
              <a:latin typeface="Arial"/>
              <a:ea typeface="Arial"/>
              <a:cs typeface="Arial"/>
              <a:sym typeface="Arial"/>
            </a:endParaRPr>
          </a:p>
        </p:txBody>
      </p:sp>
      <p:pic>
        <p:nvPicPr>
          <p:cNvPr id="315" name="Google Shape;315;g17e9fa32158_6_10"/>
          <p:cNvPicPr preferRelativeResize="0"/>
          <p:nvPr/>
        </p:nvPicPr>
        <p:blipFill rotWithShape="1">
          <a:blip r:embed="rId5">
            <a:alphaModFix/>
          </a:blip>
          <a:srcRect b="0" l="12281" r="12281" t="0"/>
          <a:stretch/>
        </p:blipFill>
        <p:spPr>
          <a:xfrm>
            <a:off x="1440000" y="1081176"/>
            <a:ext cx="5322750" cy="75588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g17e9fa32158_1_0"/>
          <p:cNvPicPr preferRelativeResize="0"/>
          <p:nvPr/>
        </p:nvPicPr>
        <p:blipFill>
          <a:blip r:embed="rId3">
            <a:alphaModFix/>
          </a:blip>
          <a:stretch>
            <a:fillRect/>
          </a:stretch>
        </p:blipFill>
        <p:spPr>
          <a:xfrm>
            <a:off x="1171825" y="1053050"/>
            <a:ext cx="15944351" cy="84003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g17e9fa32158_1_4"/>
          <p:cNvPicPr preferRelativeResize="0"/>
          <p:nvPr/>
        </p:nvPicPr>
        <p:blipFill>
          <a:blip r:embed="rId3">
            <a:alphaModFix/>
          </a:blip>
          <a:stretch>
            <a:fillRect/>
          </a:stretch>
        </p:blipFill>
        <p:spPr>
          <a:xfrm>
            <a:off x="605450" y="580251"/>
            <a:ext cx="16557302" cy="8812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g17e9fa32158_1_8"/>
          <p:cNvPicPr preferRelativeResize="0"/>
          <p:nvPr/>
        </p:nvPicPr>
        <p:blipFill>
          <a:blip r:embed="rId3">
            <a:alphaModFix/>
          </a:blip>
          <a:stretch>
            <a:fillRect/>
          </a:stretch>
        </p:blipFill>
        <p:spPr>
          <a:xfrm>
            <a:off x="835738" y="1053799"/>
            <a:ext cx="16616525" cy="8640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g17e9fa32158_1_12"/>
          <p:cNvPicPr preferRelativeResize="0"/>
          <p:nvPr/>
        </p:nvPicPr>
        <p:blipFill>
          <a:blip r:embed="rId3">
            <a:alphaModFix/>
          </a:blip>
          <a:stretch>
            <a:fillRect/>
          </a:stretch>
        </p:blipFill>
        <p:spPr>
          <a:xfrm>
            <a:off x="1131850" y="1093200"/>
            <a:ext cx="15597901" cy="83168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g17e9fa32158_1_16"/>
          <p:cNvPicPr preferRelativeResize="0"/>
          <p:nvPr/>
        </p:nvPicPr>
        <p:blipFill>
          <a:blip r:embed="rId3">
            <a:alphaModFix/>
          </a:blip>
          <a:stretch>
            <a:fillRect/>
          </a:stretch>
        </p:blipFill>
        <p:spPr>
          <a:xfrm>
            <a:off x="152400" y="402975"/>
            <a:ext cx="17983201" cy="968528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65"/>
          <p:cNvSpPr txBox="1"/>
          <p:nvPr/>
        </p:nvSpPr>
        <p:spPr>
          <a:xfrm>
            <a:off x="8120000" y="1847850"/>
            <a:ext cx="9160000" cy="6792150"/>
          </a:xfrm>
          <a:prstGeom prst="rect">
            <a:avLst/>
          </a:prstGeom>
          <a:noFill/>
          <a:ln>
            <a:noFill/>
          </a:ln>
        </p:spPr>
        <p:txBody>
          <a:bodyPr anchorCtr="0" anchor="t" bIns="180000" lIns="180000" spcFirstLastPara="1" rIns="180000" wrap="square" tIns="180000">
            <a:noAutofit/>
          </a:bodyPr>
          <a:lstStyle/>
          <a:p>
            <a:pPr indent="0" lvl="0" marL="228600" marR="0" rtl="0" algn="just">
              <a:lnSpc>
                <a:spcPct val="100000"/>
              </a:lnSpc>
              <a:spcBef>
                <a:spcPts val="600"/>
              </a:spcBef>
              <a:spcAft>
                <a:spcPts val="0"/>
              </a:spcAft>
              <a:buClr>
                <a:srgbClr val="000000"/>
              </a:buClr>
              <a:buSzPts val="3200"/>
              <a:buFont typeface="Arial"/>
              <a:buNone/>
            </a:pPr>
            <a:r>
              <a:rPr b="0" i="0" lang="en" sz="3200" u="none" cap="none" strike="noStrike">
                <a:solidFill>
                  <a:schemeClr val="accent5"/>
                </a:solidFill>
                <a:latin typeface="Avenir"/>
                <a:ea typeface="Avenir"/>
                <a:cs typeface="Avenir"/>
                <a:sym typeface="Avenir"/>
              </a:rPr>
              <a:t>To explore and inventory existing ideas and visions</a:t>
            </a:r>
            <a:endParaRPr b="0" i="0" sz="1400" u="none" cap="none" strike="noStrike">
              <a:solidFill>
                <a:srgbClr val="000000"/>
              </a:solidFill>
              <a:latin typeface="Arial"/>
              <a:ea typeface="Arial"/>
              <a:cs typeface="Arial"/>
              <a:sym typeface="Arial"/>
            </a:endParaRPr>
          </a:p>
          <a:p>
            <a:pPr indent="0" lvl="0" marL="228600" marR="0" rtl="0" algn="just">
              <a:lnSpc>
                <a:spcPct val="100000"/>
              </a:lnSpc>
              <a:spcBef>
                <a:spcPts val="1200"/>
              </a:spcBef>
              <a:spcAft>
                <a:spcPts val="0"/>
              </a:spcAft>
              <a:buClr>
                <a:srgbClr val="000000"/>
              </a:buClr>
              <a:buSzPts val="3200"/>
              <a:buFont typeface="Arial"/>
              <a:buNone/>
            </a:pPr>
            <a:r>
              <a:rPr b="0" i="0" lang="en" sz="3200" u="none" cap="none" strike="noStrike">
                <a:solidFill>
                  <a:schemeClr val="dk2"/>
                </a:solidFill>
                <a:latin typeface="Avenir"/>
                <a:ea typeface="Avenir"/>
                <a:cs typeface="Avenir"/>
                <a:sym typeface="Avenir"/>
              </a:rPr>
              <a:t>	data map / learning platform</a:t>
            </a:r>
            <a:endParaRPr b="0" i="0" sz="1400" u="none" cap="none" strike="noStrike">
              <a:solidFill>
                <a:srgbClr val="000000"/>
              </a:solidFill>
              <a:latin typeface="Arial"/>
              <a:ea typeface="Arial"/>
              <a:cs typeface="Arial"/>
              <a:sym typeface="Arial"/>
            </a:endParaRPr>
          </a:p>
          <a:p>
            <a:pPr indent="0" lvl="0" marL="228600" marR="0" rtl="0" algn="just">
              <a:lnSpc>
                <a:spcPct val="100000"/>
              </a:lnSpc>
              <a:spcBef>
                <a:spcPts val="1200"/>
              </a:spcBef>
              <a:spcAft>
                <a:spcPts val="0"/>
              </a:spcAft>
              <a:buClr>
                <a:srgbClr val="000000"/>
              </a:buClr>
              <a:buSzPts val="3200"/>
              <a:buFont typeface="Arial"/>
              <a:buNone/>
            </a:pPr>
            <a:r>
              <a:rPr b="0" i="0" lang="en" sz="3200" u="none" cap="none" strike="noStrike">
                <a:solidFill>
                  <a:schemeClr val="accent5"/>
                </a:solidFill>
                <a:latin typeface="Avenir"/>
                <a:ea typeface="Avenir"/>
                <a:cs typeface="Avenir"/>
                <a:sym typeface="Avenir"/>
              </a:rPr>
              <a:t>To organise Art School Futures Labs</a:t>
            </a:r>
            <a:endParaRPr b="0" i="0" sz="1400" u="none" cap="none" strike="noStrike">
              <a:solidFill>
                <a:srgbClr val="000000"/>
              </a:solidFill>
              <a:latin typeface="Arial"/>
              <a:ea typeface="Arial"/>
              <a:cs typeface="Arial"/>
              <a:sym typeface="Arial"/>
            </a:endParaRPr>
          </a:p>
          <a:p>
            <a:pPr indent="0" lvl="0" marL="228600" marR="0" rtl="0" algn="just">
              <a:lnSpc>
                <a:spcPct val="100000"/>
              </a:lnSpc>
              <a:spcBef>
                <a:spcPts val="1200"/>
              </a:spcBef>
              <a:spcAft>
                <a:spcPts val="0"/>
              </a:spcAft>
              <a:buClr>
                <a:srgbClr val="000000"/>
              </a:buClr>
              <a:buSzPts val="3200"/>
              <a:buFont typeface="Arial"/>
              <a:buNone/>
            </a:pPr>
            <a:r>
              <a:rPr b="0" i="0" lang="en" sz="3200" u="none" cap="none" strike="noStrike">
                <a:solidFill>
                  <a:schemeClr val="dk2"/>
                </a:solidFill>
                <a:latin typeface="Avenir"/>
                <a:ea typeface="Avenir"/>
                <a:cs typeface="Avenir"/>
                <a:sym typeface="Avenir"/>
              </a:rPr>
              <a:t>	labs in 6 IHAEs</a:t>
            </a:r>
            <a:endParaRPr b="0" i="0" sz="1400" u="none" cap="none" strike="noStrike">
              <a:solidFill>
                <a:srgbClr val="000000"/>
              </a:solidFill>
              <a:latin typeface="Arial"/>
              <a:ea typeface="Arial"/>
              <a:cs typeface="Arial"/>
              <a:sym typeface="Arial"/>
            </a:endParaRPr>
          </a:p>
          <a:p>
            <a:pPr indent="0" lvl="0" marL="228600" marR="0" rtl="0" algn="just">
              <a:lnSpc>
                <a:spcPct val="100000"/>
              </a:lnSpc>
              <a:spcBef>
                <a:spcPts val="1200"/>
              </a:spcBef>
              <a:spcAft>
                <a:spcPts val="0"/>
              </a:spcAft>
              <a:buClr>
                <a:srgbClr val="000000"/>
              </a:buClr>
              <a:buSzPts val="3200"/>
              <a:buFont typeface="Arial"/>
              <a:buNone/>
            </a:pPr>
            <a:r>
              <a:rPr b="0" i="0" lang="en" sz="3200" u="none" cap="none" strike="noStrike">
                <a:solidFill>
                  <a:schemeClr val="accent5"/>
                </a:solidFill>
                <a:latin typeface="Avenir"/>
                <a:ea typeface="Avenir"/>
                <a:cs typeface="Avenir"/>
                <a:sym typeface="Avenir"/>
              </a:rPr>
              <a:t>To determine futures images and scenarios</a:t>
            </a:r>
            <a:endParaRPr b="0" i="0" sz="1400" u="none" cap="none" strike="noStrike">
              <a:solidFill>
                <a:srgbClr val="000000"/>
              </a:solidFill>
              <a:latin typeface="Arial"/>
              <a:ea typeface="Arial"/>
              <a:cs typeface="Arial"/>
              <a:sym typeface="Arial"/>
            </a:endParaRPr>
          </a:p>
          <a:p>
            <a:pPr indent="0" lvl="0" marL="228600" marR="0" rtl="0" algn="just">
              <a:lnSpc>
                <a:spcPct val="100000"/>
              </a:lnSpc>
              <a:spcBef>
                <a:spcPts val="1200"/>
              </a:spcBef>
              <a:spcAft>
                <a:spcPts val="0"/>
              </a:spcAft>
              <a:buClr>
                <a:srgbClr val="000000"/>
              </a:buClr>
              <a:buSzPts val="3200"/>
              <a:buFont typeface="Arial"/>
              <a:buNone/>
            </a:pPr>
            <a:r>
              <a:rPr b="0" i="0" lang="en" sz="3200" u="none" cap="none" strike="noStrike">
                <a:solidFill>
                  <a:schemeClr val="dk2"/>
                </a:solidFill>
                <a:latin typeface="Avenir"/>
                <a:ea typeface="Avenir"/>
                <a:cs typeface="Avenir"/>
                <a:sym typeface="Avenir"/>
              </a:rPr>
              <a:t>	develop a futures archive</a:t>
            </a:r>
            <a:endParaRPr b="0" i="0" sz="3200" u="none" cap="none" strike="noStrike">
              <a:solidFill>
                <a:schemeClr val="dk2"/>
              </a:solidFill>
              <a:latin typeface="Avenir"/>
              <a:ea typeface="Avenir"/>
              <a:cs typeface="Avenir"/>
              <a:sym typeface="Avenir"/>
            </a:endParaRPr>
          </a:p>
          <a:p>
            <a:pPr indent="0" lvl="0" marL="219075" marR="0" rtl="0" algn="just">
              <a:lnSpc>
                <a:spcPct val="100000"/>
              </a:lnSpc>
              <a:spcBef>
                <a:spcPts val="1200"/>
              </a:spcBef>
              <a:spcAft>
                <a:spcPts val="0"/>
              </a:spcAft>
              <a:buClr>
                <a:srgbClr val="000000"/>
              </a:buClr>
              <a:buSzPts val="3200"/>
              <a:buFont typeface="Arial"/>
              <a:buNone/>
            </a:pPr>
            <a:r>
              <a:rPr b="0" i="0" lang="en" sz="3200" u="none" cap="none" strike="noStrike">
                <a:solidFill>
                  <a:schemeClr val="accent5"/>
                </a:solidFill>
                <a:latin typeface="Avenir"/>
                <a:ea typeface="Avenir"/>
                <a:cs typeface="Avenir"/>
                <a:sym typeface="Avenir"/>
              </a:rPr>
              <a:t>To organise a debate on possible policy and decision actions</a:t>
            </a:r>
            <a:endParaRPr b="0" i="0" sz="1400" u="none" cap="none" strike="noStrike">
              <a:solidFill>
                <a:srgbClr val="000000"/>
              </a:solidFill>
              <a:latin typeface="Arial"/>
              <a:ea typeface="Arial"/>
              <a:cs typeface="Arial"/>
              <a:sym typeface="Arial"/>
            </a:endParaRPr>
          </a:p>
          <a:p>
            <a:pPr indent="0" lvl="0" marL="219075" marR="0" rtl="0" algn="just">
              <a:lnSpc>
                <a:spcPct val="100000"/>
              </a:lnSpc>
              <a:spcBef>
                <a:spcPts val="1200"/>
              </a:spcBef>
              <a:spcAft>
                <a:spcPts val="0"/>
              </a:spcAft>
              <a:buClr>
                <a:srgbClr val="000000"/>
              </a:buClr>
              <a:buSzPts val="3200"/>
              <a:buFont typeface="Arial"/>
              <a:buNone/>
            </a:pPr>
            <a:r>
              <a:rPr b="0" i="0" lang="en" sz="3200" u="none" cap="none" strike="noStrike">
                <a:solidFill>
                  <a:schemeClr val="dk2"/>
                </a:solidFill>
                <a:latin typeface="Avenir"/>
                <a:ea typeface="Avenir"/>
                <a:cs typeface="Avenir"/>
                <a:sym typeface="Avenir"/>
              </a:rPr>
              <a:t>	discussion document / agenda</a:t>
            </a:r>
            <a:endParaRPr b="0" i="0" sz="3200" u="none" cap="none" strike="noStrike">
              <a:solidFill>
                <a:schemeClr val="dk2"/>
              </a:solidFill>
              <a:latin typeface="Avenir"/>
              <a:ea typeface="Avenir"/>
              <a:cs typeface="Avenir"/>
              <a:sym typeface="Avenir"/>
            </a:endParaRPr>
          </a:p>
          <a:p>
            <a:pPr indent="0" lvl="0" marL="219075" marR="0" rtl="0" algn="just">
              <a:lnSpc>
                <a:spcPct val="100000"/>
              </a:lnSpc>
              <a:spcBef>
                <a:spcPts val="1200"/>
              </a:spcBef>
              <a:spcAft>
                <a:spcPts val="600"/>
              </a:spcAft>
              <a:buClr>
                <a:srgbClr val="000000"/>
              </a:buClr>
              <a:buSzPts val="2800"/>
              <a:buFont typeface="Arial"/>
              <a:buNone/>
            </a:pPr>
            <a:r>
              <a:t/>
            </a:r>
            <a:endParaRPr b="0" i="0" sz="2800" u="none" cap="none" strike="noStrike">
              <a:solidFill>
                <a:schemeClr val="dk2"/>
              </a:solidFill>
              <a:latin typeface="Avenir"/>
              <a:ea typeface="Avenir"/>
              <a:cs typeface="Avenir"/>
              <a:sym typeface="Avenir"/>
            </a:endParaRPr>
          </a:p>
        </p:txBody>
      </p:sp>
      <p:sp>
        <p:nvSpPr>
          <p:cNvPr id="99" name="Google Shape;99;p65"/>
          <p:cNvSpPr txBox="1"/>
          <p:nvPr/>
        </p:nvSpPr>
        <p:spPr>
          <a:xfrm>
            <a:off x="10800586" y="9576000"/>
            <a:ext cx="6572400" cy="575174"/>
          </a:xfrm>
          <a:prstGeom prst="rect">
            <a:avLst/>
          </a:prstGeom>
          <a:noFill/>
          <a:ln>
            <a:noFill/>
          </a:ln>
        </p:spPr>
        <p:txBody>
          <a:bodyPr anchorCtr="0" anchor="t" bIns="91425" lIns="0" spcFirstLastPara="1" rIns="91425" wrap="square" tIns="91425">
            <a:noAutofit/>
          </a:bodyPr>
          <a:lstStyle/>
          <a:p>
            <a:pPr indent="0" lvl="0" marL="0" marR="0" rtl="0" algn="r">
              <a:lnSpc>
                <a:spcPct val="115000"/>
              </a:lnSpc>
              <a:spcBef>
                <a:spcPts val="0"/>
              </a:spcBef>
              <a:spcAft>
                <a:spcPts val="0"/>
              </a:spcAft>
              <a:buClr>
                <a:srgbClr val="000000"/>
              </a:buClr>
              <a:buSzPts val="1800"/>
              <a:buFont typeface="Arial"/>
              <a:buNone/>
            </a:pPr>
            <a:r>
              <a:rPr b="0" i="0" lang="en" sz="1800" u="none" cap="none" strike="noStrike">
                <a:solidFill>
                  <a:schemeClr val="dk2"/>
                </a:solidFill>
                <a:latin typeface="Arial"/>
                <a:ea typeface="Arial"/>
                <a:cs typeface="Arial"/>
                <a:sym typeface="Arial"/>
              </a:rPr>
              <a:t>FAST45 – Art School Futures Lab - </a:t>
            </a:r>
            <a:r>
              <a:rPr lang="en" sz="1800">
                <a:solidFill>
                  <a:schemeClr val="dk2"/>
                </a:solidFill>
              </a:rPr>
              <a:t>Dublin</a:t>
            </a:r>
            <a:endParaRPr b="0" i="0" sz="1400" u="none" cap="none" strike="noStrike">
              <a:solidFill>
                <a:srgbClr val="000000"/>
              </a:solidFill>
              <a:latin typeface="Arial"/>
              <a:ea typeface="Arial"/>
              <a:cs typeface="Arial"/>
              <a:sym typeface="Arial"/>
            </a:endParaRPr>
          </a:p>
        </p:txBody>
      </p:sp>
      <p:pic>
        <p:nvPicPr>
          <p:cNvPr id="100" name="Google Shape;100;p65"/>
          <p:cNvPicPr preferRelativeResize="0"/>
          <p:nvPr/>
        </p:nvPicPr>
        <p:blipFill rotWithShape="1">
          <a:blip r:embed="rId3">
            <a:alphaModFix/>
          </a:blip>
          <a:srcRect b="0" l="0" r="0" t="0"/>
          <a:stretch/>
        </p:blipFill>
        <p:spPr>
          <a:xfrm>
            <a:off x="2432879" y="7418707"/>
            <a:ext cx="3970722" cy="832299"/>
          </a:xfrm>
          <a:prstGeom prst="rect">
            <a:avLst/>
          </a:prstGeom>
          <a:noFill/>
          <a:ln>
            <a:noFill/>
          </a:ln>
        </p:spPr>
      </p:pic>
      <p:pic>
        <p:nvPicPr>
          <p:cNvPr descr="Afbeelding met tekst&#10;&#10;Automatisch gegenereerde beschrijving" id="101" name="Google Shape;101;p65"/>
          <p:cNvPicPr preferRelativeResize="0"/>
          <p:nvPr/>
        </p:nvPicPr>
        <p:blipFill rotWithShape="1">
          <a:blip r:embed="rId4">
            <a:alphaModFix/>
          </a:blip>
          <a:srcRect b="0" l="0" r="0" t="0"/>
          <a:stretch/>
        </p:blipFill>
        <p:spPr>
          <a:xfrm>
            <a:off x="1305319" y="2035994"/>
            <a:ext cx="5956481" cy="4509907"/>
          </a:xfrm>
          <a:prstGeom prst="rect">
            <a:avLst/>
          </a:prstGeom>
          <a:noFill/>
          <a:ln>
            <a:noFill/>
          </a:ln>
        </p:spPr>
      </p:pic>
      <p:sp>
        <p:nvSpPr>
          <p:cNvPr id="102" name="Google Shape;102;p65"/>
          <p:cNvSpPr txBox="1"/>
          <p:nvPr/>
        </p:nvSpPr>
        <p:spPr>
          <a:xfrm>
            <a:off x="8120000" y="1099170"/>
            <a:ext cx="9850500" cy="567001"/>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Clr>
                <a:srgbClr val="000000"/>
              </a:buClr>
              <a:buSzPts val="3600"/>
              <a:buFont typeface="Arial"/>
              <a:buNone/>
            </a:pPr>
            <a:r>
              <a:rPr b="1" i="0" lang="en" sz="3600" u="none" cap="none" strike="noStrike">
                <a:solidFill>
                  <a:srgbClr val="262626"/>
                </a:solidFill>
                <a:latin typeface="Arial"/>
                <a:ea typeface="Arial"/>
                <a:cs typeface="Arial"/>
                <a:sym typeface="Arial"/>
              </a:rPr>
              <a:t>Erasmus+ Knowledge Alliance</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ELIA">
      <a:dk1>
        <a:srgbClr val="3A4C52"/>
      </a:dk1>
      <a:lt1>
        <a:srgbClr val="FFFFFF"/>
      </a:lt1>
      <a:dk2>
        <a:srgbClr val="000000"/>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